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4" r:id="rId4"/>
    <p:sldId id="276" r:id="rId5"/>
    <p:sldId id="275" r:id="rId6"/>
    <p:sldId id="278" r:id="rId7"/>
    <p:sldId id="283" r:id="rId8"/>
    <p:sldId id="288" r:id="rId9"/>
    <p:sldId id="285" r:id="rId10"/>
    <p:sldId id="279" r:id="rId11"/>
    <p:sldId id="290" r:id="rId12"/>
    <p:sldId id="280" r:id="rId13"/>
    <p:sldId id="286" r:id="rId14"/>
    <p:sldId id="281" r:id="rId15"/>
    <p:sldId id="287" r:id="rId16"/>
    <p:sldId id="257" r:id="rId17"/>
    <p:sldId id="263" r:id="rId18"/>
    <p:sldId id="264" r:id="rId19"/>
    <p:sldId id="265" r:id="rId20"/>
    <p:sldId id="266" r:id="rId21"/>
    <p:sldId id="267" r:id="rId22"/>
    <p:sldId id="268" r:id="rId23"/>
    <p:sldId id="269" r:id="rId24"/>
    <p:sldId id="270" r:id="rId25"/>
    <p:sldId id="271" r:id="rId26"/>
    <p:sldId id="272" r:id="rId27"/>
    <p:sldId id="273" r:id="rId28"/>
    <p:sldId id="259" r:id="rId29"/>
    <p:sldId id="262" r:id="rId30"/>
    <p:sldId id="26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6422"/>
    <a:srgbClr val="E43989"/>
    <a:srgbClr val="92D050"/>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8" autoAdjust="0"/>
    <p:restoredTop sz="94660"/>
  </p:normalViewPr>
  <p:slideViewPr>
    <p:cSldViewPr snapToGrid="0">
      <p:cViewPr>
        <p:scale>
          <a:sx n="55" d="100"/>
          <a:sy n="55" d="100"/>
        </p:scale>
        <p:origin x="288" y="6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2CD6C0-080E-4EB8-B318-8BF5EACD2954}" type="doc">
      <dgm:prSet loTypeId="urn:microsoft.com/office/officeart/2005/8/layout/hProcess9" loCatId="process" qsTypeId="urn:microsoft.com/office/officeart/2005/8/quickstyle/simple1" qsCatId="simple" csTypeId="urn:microsoft.com/office/officeart/2005/8/colors/accent0_3" csCatId="mainScheme" phldr="1"/>
      <dgm:spPr/>
    </dgm:pt>
    <dgm:pt modelId="{78A87156-CE90-47D1-97E3-12F8BCDE011F}">
      <dgm:prSet phldrT="[Text]"/>
      <dgm:spPr>
        <a:xfrm>
          <a:off x="2201"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Laws</a:t>
          </a:r>
          <a:endParaRPr lang="en-AU" b="1" dirty="0">
            <a:solidFill>
              <a:srgbClr val="000000"/>
            </a:solidFill>
            <a:latin typeface="Arial"/>
            <a:ea typeface="ＭＳ Ｐゴシック"/>
            <a:cs typeface="Arial"/>
          </a:endParaRPr>
        </a:p>
      </dgm:t>
    </dgm:pt>
    <dgm:pt modelId="{0FE06325-255F-4E46-AC4B-A96E4FB74AA5}" type="parTrans" cxnId="{18205EC2-D7B5-4939-84F5-ADCD01F109BA}">
      <dgm:prSet/>
      <dgm:spPr/>
      <dgm:t>
        <a:bodyPr/>
        <a:lstStyle/>
        <a:p>
          <a:endParaRPr lang="en-AU"/>
        </a:p>
      </dgm:t>
    </dgm:pt>
    <dgm:pt modelId="{B98D2F61-A95C-42E7-91F0-C0F24A6C7379}" type="sibTrans" cxnId="{18205EC2-D7B5-4939-84F5-ADCD01F109BA}">
      <dgm:prSet/>
      <dgm:spPr/>
      <dgm:t>
        <a:bodyPr/>
        <a:lstStyle/>
        <a:p>
          <a:endParaRPr lang="en-AU"/>
        </a:p>
      </dgm:t>
    </dgm:pt>
    <dgm:pt modelId="{7DD62AB3-F1A3-4DA0-A387-0E47CFA70307}">
      <dgm:prSet phldrT="[Text]"/>
      <dgm:spPr>
        <a:xfrm>
          <a:off x="877725"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Sector</a:t>
          </a:r>
        </a:p>
        <a:p>
          <a:r>
            <a:rPr lang="en-AU" dirty="0" smtClean="0">
              <a:solidFill>
                <a:srgbClr val="000000"/>
              </a:solidFill>
              <a:latin typeface="Arial"/>
              <a:ea typeface="ＭＳ Ｐゴシック"/>
              <a:cs typeface="Arial"/>
            </a:rPr>
            <a:t>Accreditation</a:t>
          </a:r>
        </a:p>
        <a:p>
          <a:r>
            <a:rPr lang="en-AU" dirty="0" smtClean="0">
              <a:solidFill>
                <a:srgbClr val="000000"/>
              </a:solidFill>
              <a:latin typeface="Arial"/>
              <a:ea typeface="ＭＳ Ｐゴシック"/>
              <a:cs typeface="Arial"/>
            </a:rPr>
            <a:t>Codes	</a:t>
          </a:r>
        </a:p>
        <a:p>
          <a:r>
            <a:rPr lang="en-AU" dirty="0" smtClean="0">
              <a:solidFill>
                <a:srgbClr val="000000"/>
              </a:solidFill>
              <a:latin typeface="Arial"/>
              <a:ea typeface="ＭＳ Ｐゴシック"/>
              <a:cs typeface="Arial"/>
            </a:rPr>
            <a:t>Contracts Grants  Capacity Assessment </a:t>
          </a:r>
          <a:endParaRPr lang="en-AU" b="1" dirty="0">
            <a:solidFill>
              <a:srgbClr val="000000"/>
            </a:solidFill>
            <a:latin typeface="Arial"/>
            <a:ea typeface="ＭＳ Ｐゴシック"/>
            <a:cs typeface="Arial"/>
          </a:endParaRPr>
        </a:p>
      </dgm:t>
    </dgm:pt>
    <dgm:pt modelId="{902B4098-8414-4E74-AF3A-61D8EB8B5BB2}" type="parTrans" cxnId="{E6ECF0E0-AB3D-4158-85EF-9D085FF95017}">
      <dgm:prSet/>
      <dgm:spPr/>
      <dgm:t>
        <a:bodyPr/>
        <a:lstStyle/>
        <a:p>
          <a:endParaRPr lang="en-AU"/>
        </a:p>
      </dgm:t>
    </dgm:pt>
    <dgm:pt modelId="{401B03FC-B375-48FF-838B-EE8F975A5699}" type="sibTrans" cxnId="{E6ECF0E0-AB3D-4158-85EF-9D085FF95017}">
      <dgm:prSet/>
      <dgm:spPr/>
      <dgm:t>
        <a:bodyPr/>
        <a:lstStyle/>
        <a:p>
          <a:endParaRPr lang="en-AU"/>
        </a:p>
      </dgm:t>
    </dgm:pt>
    <dgm:pt modelId="{BE88EC89-41CF-43A4-A878-F2AC0457B0C7}">
      <dgm:prSet phldrT="[Text]"/>
      <dgm:spPr>
        <a:xfrm>
          <a:off x="1753248"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Policy Framework</a:t>
          </a:r>
        </a:p>
        <a:p>
          <a:r>
            <a:rPr lang="en-AU" dirty="0" smtClean="0">
              <a:solidFill>
                <a:srgbClr val="000000"/>
              </a:solidFill>
              <a:latin typeface="Arial"/>
              <a:ea typeface="ＭＳ Ｐゴシック"/>
              <a:cs typeface="Arial"/>
            </a:rPr>
            <a:t>Values </a:t>
          </a:r>
        </a:p>
        <a:p>
          <a:r>
            <a:rPr lang="en-AU" dirty="0" smtClean="0">
              <a:solidFill>
                <a:srgbClr val="000000"/>
              </a:solidFill>
              <a:latin typeface="Arial"/>
              <a:ea typeface="ＭＳ Ｐゴシック"/>
              <a:cs typeface="Arial"/>
            </a:rPr>
            <a:t>Procedures</a:t>
          </a:r>
        </a:p>
        <a:p>
          <a:r>
            <a:rPr lang="en-AU" dirty="0" smtClean="0">
              <a:solidFill>
                <a:srgbClr val="000000"/>
              </a:solidFill>
              <a:latin typeface="Arial"/>
              <a:ea typeface="ＭＳ Ｐゴシック"/>
              <a:cs typeface="Arial"/>
            </a:rPr>
            <a:t>Training</a:t>
          </a:r>
        </a:p>
        <a:p>
          <a:r>
            <a:rPr lang="en-AU" dirty="0" smtClean="0">
              <a:solidFill>
                <a:srgbClr val="000000"/>
              </a:solidFill>
              <a:latin typeface="Arial"/>
              <a:ea typeface="ＭＳ Ｐゴシック"/>
              <a:cs typeface="Arial"/>
            </a:rPr>
            <a:t>Employment</a:t>
          </a:r>
        </a:p>
        <a:p>
          <a:r>
            <a:rPr lang="en-AU" dirty="0" smtClean="0">
              <a:solidFill>
                <a:srgbClr val="000000"/>
              </a:solidFill>
              <a:latin typeface="Arial"/>
              <a:ea typeface="ＭＳ Ｐゴシック"/>
              <a:cs typeface="Arial"/>
            </a:rPr>
            <a:t>Finance	</a:t>
          </a:r>
          <a:endParaRPr lang="en-AU" dirty="0">
            <a:solidFill>
              <a:srgbClr val="000000"/>
            </a:solidFill>
            <a:latin typeface="Arial"/>
            <a:ea typeface="ＭＳ Ｐゴシック"/>
            <a:cs typeface="Arial"/>
          </a:endParaRPr>
        </a:p>
      </dgm:t>
    </dgm:pt>
    <dgm:pt modelId="{4BCFCE6E-5322-49A4-8D54-6398917A1B7B}" type="parTrans" cxnId="{87F1C2E5-D8D5-4109-9A63-7240D99E2F0F}">
      <dgm:prSet/>
      <dgm:spPr/>
      <dgm:t>
        <a:bodyPr/>
        <a:lstStyle/>
        <a:p>
          <a:endParaRPr lang="en-AU"/>
        </a:p>
      </dgm:t>
    </dgm:pt>
    <dgm:pt modelId="{F1802F2F-9D45-4800-AC67-EF04C890DB84}" type="sibTrans" cxnId="{87F1C2E5-D8D5-4109-9A63-7240D99E2F0F}">
      <dgm:prSet/>
      <dgm:spPr/>
      <dgm:t>
        <a:bodyPr/>
        <a:lstStyle/>
        <a:p>
          <a:endParaRPr lang="en-AU"/>
        </a:p>
      </dgm:t>
    </dgm:pt>
    <dgm:pt modelId="{D669BA1F-8A6E-4655-9B29-A20BA6323812}">
      <dgm:prSet/>
      <dgm:spPr>
        <a:xfrm>
          <a:off x="2628771"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Prevention</a:t>
          </a:r>
        </a:p>
        <a:p>
          <a:r>
            <a:rPr lang="en-AU" dirty="0" smtClean="0">
              <a:solidFill>
                <a:srgbClr val="000000"/>
              </a:solidFill>
              <a:latin typeface="Arial"/>
              <a:ea typeface="ＭＳ Ｐゴシック"/>
              <a:cs typeface="Arial"/>
            </a:rPr>
            <a:t>Risk Assess Train Contact and Focal Points</a:t>
          </a:r>
          <a:endParaRPr lang="en-AU" dirty="0">
            <a:solidFill>
              <a:srgbClr val="000000"/>
            </a:solidFill>
            <a:latin typeface="Arial"/>
            <a:ea typeface="ＭＳ Ｐゴシック"/>
            <a:cs typeface="Arial"/>
          </a:endParaRPr>
        </a:p>
      </dgm:t>
    </dgm:pt>
    <dgm:pt modelId="{D9C24AA2-C043-47AD-846D-40C537FB05FE}" type="parTrans" cxnId="{74F10902-D075-432E-934E-1C90157BF982}">
      <dgm:prSet/>
      <dgm:spPr/>
      <dgm:t>
        <a:bodyPr/>
        <a:lstStyle/>
        <a:p>
          <a:endParaRPr lang="en-AU"/>
        </a:p>
      </dgm:t>
    </dgm:pt>
    <dgm:pt modelId="{6CBA428B-E5A0-4C0E-A079-4285062F69DC}" type="sibTrans" cxnId="{74F10902-D075-432E-934E-1C90157BF982}">
      <dgm:prSet/>
      <dgm:spPr/>
      <dgm:t>
        <a:bodyPr/>
        <a:lstStyle/>
        <a:p>
          <a:endParaRPr lang="en-AU"/>
        </a:p>
      </dgm:t>
    </dgm:pt>
    <dgm:pt modelId="{8552F881-BCB7-4174-93E9-A71BF0EC129B}">
      <dgm:prSet/>
      <dgm:spPr>
        <a:xfrm>
          <a:off x="3504295"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Country Project</a:t>
          </a:r>
          <a:r>
            <a:rPr lang="en-AU" dirty="0" smtClean="0">
              <a:solidFill>
                <a:srgbClr val="000000"/>
              </a:solidFill>
              <a:latin typeface="Arial"/>
              <a:ea typeface="ＭＳ Ｐゴシック"/>
              <a:cs typeface="Arial"/>
            </a:rPr>
            <a:t> Contracts training and capacity complaints mechanism case management information sharing</a:t>
          </a:r>
          <a:endParaRPr lang="en-AU" b="1" dirty="0" smtClean="0">
            <a:solidFill>
              <a:srgbClr val="000000"/>
            </a:solidFill>
            <a:latin typeface="Arial"/>
            <a:ea typeface="ＭＳ Ｐゴシック"/>
            <a:cs typeface="Arial"/>
          </a:endParaRPr>
        </a:p>
      </dgm:t>
    </dgm:pt>
    <dgm:pt modelId="{46CC859D-54E1-4E62-A41F-0AC45E37889E}" type="parTrans" cxnId="{B1D2049A-F2EE-4C5D-9359-8D1BCDAC5A3E}">
      <dgm:prSet/>
      <dgm:spPr/>
      <dgm:t>
        <a:bodyPr/>
        <a:lstStyle/>
        <a:p>
          <a:endParaRPr lang="en-AU"/>
        </a:p>
      </dgm:t>
    </dgm:pt>
    <dgm:pt modelId="{5B94FF4B-3B17-4840-B1B4-0269831C4EF9}" type="sibTrans" cxnId="{B1D2049A-F2EE-4C5D-9359-8D1BCDAC5A3E}">
      <dgm:prSet/>
      <dgm:spPr/>
      <dgm:t>
        <a:bodyPr/>
        <a:lstStyle/>
        <a:p>
          <a:endParaRPr lang="en-AU"/>
        </a:p>
      </dgm:t>
    </dgm:pt>
    <dgm:pt modelId="{7B37FA0E-EC51-4F7A-9C20-E16DCDFB4F85}">
      <dgm:prSet/>
      <dgm:spPr>
        <a:xfrm>
          <a:off x="4379818"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Reporting </a:t>
          </a:r>
          <a:r>
            <a:rPr lang="en-AU" dirty="0" smtClean="0">
              <a:solidFill>
                <a:srgbClr val="000000"/>
              </a:solidFill>
              <a:latin typeface="Arial"/>
              <a:ea typeface="ＭＳ Ｐゴシック"/>
              <a:cs typeface="Arial"/>
            </a:rPr>
            <a:t>SOPs Governance External reporting to authorities Transparency </a:t>
          </a:r>
          <a:endParaRPr lang="en-AU" dirty="0">
            <a:solidFill>
              <a:srgbClr val="000000"/>
            </a:solidFill>
            <a:latin typeface="Arial"/>
            <a:ea typeface="ＭＳ Ｐゴシック"/>
            <a:cs typeface="Arial"/>
          </a:endParaRPr>
        </a:p>
      </dgm:t>
    </dgm:pt>
    <dgm:pt modelId="{62B93ADB-8067-4836-8F52-C824A6070BD5}" type="parTrans" cxnId="{3B5C834F-F289-474B-A572-B4FD330D2E96}">
      <dgm:prSet/>
      <dgm:spPr/>
      <dgm:t>
        <a:bodyPr/>
        <a:lstStyle/>
        <a:p>
          <a:endParaRPr lang="en-AU"/>
        </a:p>
      </dgm:t>
    </dgm:pt>
    <dgm:pt modelId="{100FBF00-900B-46B6-885B-E845298E20A5}" type="sibTrans" cxnId="{3B5C834F-F289-474B-A572-B4FD330D2E96}">
      <dgm:prSet/>
      <dgm:spPr/>
      <dgm:t>
        <a:bodyPr/>
        <a:lstStyle/>
        <a:p>
          <a:endParaRPr lang="en-AU"/>
        </a:p>
      </dgm:t>
    </dgm:pt>
    <dgm:pt modelId="{43A31D54-0C58-4A26-AAC6-648D1359335F}">
      <dgm:prSet/>
      <dgm:spPr>
        <a:xfrm>
          <a:off x="5255341"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When things go wrong </a:t>
          </a:r>
          <a:r>
            <a:rPr lang="en-AU" dirty="0" smtClean="0">
              <a:solidFill>
                <a:srgbClr val="000000"/>
              </a:solidFill>
              <a:latin typeface="Arial"/>
              <a:ea typeface="ＭＳ Ｐゴシック"/>
              <a:cs typeface="Arial"/>
            </a:rPr>
            <a:t>SOP for investigation Investigators Processes Handbooks local language and pictorial resources</a:t>
          </a:r>
          <a:endParaRPr lang="en-AU" dirty="0">
            <a:solidFill>
              <a:srgbClr val="000000"/>
            </a:solidFill>
            <a:latin typeface="Arial"/>
            <a:ea typeface="ＭＳ Ｐゴシック"/>
            <a:cs typeface="Arial"/>
          </a:endParaRPr>
        </a:p>
      </dgm:t>
    </dgm:pt>
    <dgm:pt modelId="{63377619-1797-4A69-A202-A04717A46D7B}" type="parTrans" cxnId="{6829D56E-FEDA-4576-83CD-21474C73F488}">
      <dgm:prSet/>
      <dgm:spPr/>
      <dgm:t>
        <a:bodyPr/>
        <a:lstStyle/>
        <a:p>
          <a:endParaRPr lang="en-AU"/>
        </a:p>
      </dgm:t>
    </dgm:pt>
    <dgm:pt modelId="{6507BE31-BFBF-476C-887C-E98E35B50642}" type="sibTrans" cxnId="{6829D56E-FEDA-4576-83CD-21474C73F488}">
      <dgm:prSet/>
      <dgm:spPr/>
      <dgm:t>
        <a:bodyPr/>
        <a:lstStyle/>
        <a:p>
          <a:endParaRPr lang="en-AU"/>
        </a:p>
      </dgm:t>
    </dgm:pt>
    <dgm:pt modelId="{22135D25-AD75-4291-82D8-51A3A7B0FF19}">
      <dgm:prSet/>
      <dgm:spPr>
        <a:xfrm>
          <a:off x="6130865"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Care for victims</a:t>
          </a:r>
          <a:r>
            <a:rPr lang="en-AU" dirty="0" smtClean="0">
              <a:solidFill>
                <a:srgbClr val="000000"/>
              </a:solidFill>
              <a:latin typeface="Arial"/>
              <a:ea typeface="ＭＳ Ｐゴシック"/>
              <a:cs typeface="Arial"/>
            </a:rPr>
            <a:t>  Contact officers local aid and assistance agencies hearing the stories</a:t>
          </a:r>
          <a:endParaRPr lang="en-AU" dirty="0">
            <a:solidFill>
              <a:srgbClr val="000000"/>
            </a:solidFill>
            <a:latin typeface="Arial"/>
            <a:ea typeface="ＭＳ Ｐゴシック"/>
            <a:cs typeface="Arial"/>
          </a:endParaRPr>
        </a:p>
      </dgm:t>
    </dgm:pt>
    <dgm:pt modelId="{E409B3A1-0315-4D1C-921A-43F582C2BF76}" type="parTrans" cxnId="{FFFB77C8-BAFB-4869-BE41-73A1CEF88416}">
      <dgm:prSet/>
      <dgm:spPr/>
      <dgm:t>
        <a:bodyPr/>
        <a:lstStyle/>
        <a:p>
          <a:endParaRPr lang="en-AU"/>
        </a:p>
      </dgm:t>
    </dgm:pt>
    <dgm:pt modelId="{98821153-D279-4DB6-9D68-79F781B56917}" type="sibTrans" cxnId="{FFFB77C8-BAFB-4869-BE41-73A1CEF88416}">
      <dgm:prSet/>
      <dgm:spPr/>
      <dgm:t>
        <a:bodyPr/>
        <a:lstStyle/>
        <a:p>
          <a:endParaRPr lang="en-AU"/>
        </a:p>
      </dgm:t>
    </dgm:pt>
    <dgm:pt modelId="{0C094975-E862-4715-8E95-4E7B23CDC87C}">
      <dgm:prSet/>
      <dgm:spPr>
        <a:xfrm>
          <a:off x="7006388" y="1452948"/>
          <a:ext cx="833831"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b="1" dirty="0" smtClean="0">
              <a:solidFill>
                <a:srgbClr val="000000"/>
              </a:solidFill>
              <a:latin typeface="Arial"/>
              <a:ea typeface="ＭＳ Ｐゴシック"/>
              <a:cs typeface="Arial"/>
            </a:rPr>
            <a:t>Reflection and learning </a:t>
          </a:r>
          <a:r>
            <a:rPr lang="en-AU" dirty="0" smtClean="0">
              <a:solidFill>
                <a:srgbClr val="000000"/>
              </a:solidFill>
              <a:latin typeface="Arial"/>
              <a:ea typeface="ＭＳ Ｐゴシック"/>
              <a:cs typeface="Arial"/>
            </a:rPr>
            <a:t>an evolving and dynamic space</a:t>
          </a:r>
          <a:endParaRPr lang="en-AU" dirty="0">
            <a:solidFill>
              <a:srgbClr val="000000"/>
            </a:solidFill>
            <a:latin typeface="Arial"/>
            <a:ea typeface="ＭＳ Ｐゴシック"/>
            <a:cs typeface="Arial"/>
          </a:endParaRPr>
        </a:p>
      </dgm:t>
    </dgm:pt>
    <dgm:pt modelId="{D1E40F83-DCA2-4B2B-91B7-6F612219F8AF}" type="parTrans" cxnId="{5D0461E0-B357-4F84-BAC3-3CCDA76D349E}">
      <dgm:prSet/>
      <dgm:spPr/>
      <dgm:t>
        <a:bodyPr/>
        <a:lstStyle/>
        <a:p>
          <a:endParaRPr lang="en-AU"/>
        </a:p>
      </dgm:t>
    </dgm:pt>
    <dgm:pt modelId="{7C6EDBEE-5191-4FB7-A77C-C6BFEF97A733}" type="sibTrans" cxnId="{5D0461E0-B357-4F84-BAC3-3CCDA76D349E}">
      <dgm:prSet/>
      <dgm:spPr/>
      <dgm:t>
        <a:bodyPr/>
        <a:lstStyle/>
        <a:p>
          <a:endParaRPr lang="en-AU"/>
        </a:p>
      </dgm:t>
    </dgm:pt>
    <dgm:pt modelId="{7BAFE516-247A-492E-B526-7AB266EEC9BA}" type="pres">
      <dgm:prSet presAssocID="{432CD6C0-080E-4EB8-B318-8BF5EACD2954}" presName="CompostProcess" presStyleCnt="0">
        <dgm:presLayoutVars>
          <dgm:dir/>
          <dgm:resizeHandles val="exact"/>
        </dgm:presLayoutVars>
      </dgm:prSet>
      <dgm:spPr/>
    </dgm:pt>
    <dgm:pt modelId="{C108D64F-8C3C-44A4-A66E-21E19B241401}" type="pres">
      <dgm:prSet presAssocID="{432CD6C0-080E-4EB8-B318-8BF5EACD2954}" presName="arrow" presStyleLbl="bgShp" presStyleIdx="0" presStyleCnt="1"/>
      <dgm:spPr>
        <a:xfrm>
          <a:off x="588181" y="0"/>
          <a:ext cx="6666058" cy="4843162"/>
        </a:xfrm>
        <a:prstGeom prst="rightArrow">
          <a:avLst/>
        </a:prstGeom>
        <a:solidFill>
          <a:srgbClr val="F16422"/>
        </a:solidFill>
        <a:ln>
          <a:noFill/>
        </a:ln>
        <a:effectLst/>
      </dgm:spPr>
    </dgm:pt>
    <dgm:pt modelId="{CC27EDAF-735F-4C22-ADDA-39B9EC59EFF5}" type="pres">
      <dgm:prSet presAssocID="{432CD6C0-080E-4EB8-B318-8BF5EACD2954}" presName="linearProcess" presStyleCnt="0"/>
      <dgm:spPr/>
    </dgm:pt>
    <dgm:pt modelId="{49F0843C-8228-4F7A-8899-6CDA3FB1851A}" type="pres">
      <dgm:prSet presAssocID="{78A87156-CE90-47D1-97E3-12F8BCDE011F}" presName="textNode" presStyleLbl="node1" presStyleIdx="0" presStyleCnt="9">
        <dgm:presLayoutVars>
          <dgm:bulletEnabled val="1"/>
        </dgm:presLayoutVars>
      </dgm:prSet>
      <dgm:spPr/>
      <dgm:t>
        <a:bodyPr/>
        <a:lstStyle/>
        <a:p>
          <a:endParaRPr lang="en-AU"/>
        </a:p>
      </dgm:t>
    </dgm:pt>
    <dgm:pt modelId="{C16B023F-8900-4AFB-B902-E412DD6277B8}" type="pres">
      <dgm:prSet presAssocID="{B98D2F61-A95C-42E7-91F0-C0F24A6C7379}" presName="sibTrans" presStyleCnt="0"/>
      <dgm:spPr/>
    </dgm:pt>
    <dgm:pt modelId="{C99D2D6D-62BE-4C86-AF3B-F97CDE1FCF61}" type="pres">
      <dgm:prSet presAssocID="{7DD62AB3-F1A3-4DA0-A387-0E47CFA70307}" presName="textNode" presStyleLbl="node1" presStyleIdx="1" presStyleCnt="9">
        <dgm:presLayoutVars>
          <dgm:bulletEnabled val="1"/>
        </dgm:presLayoutVars>
      </dgm:prSet>
      <dgm:spPr/>
      <dgm:t>
        <a:bodyPr/>
        <a:lstStyle/>
        <a:p>
          <a:endParaRPr lang="en-AU"/>
        </a:p>
      </dgm:t>
    </dgm:pt>
    <dgm:pt modelId="{AF5CBBF3-3B3A-4BCA-83CF-ED947A419D81}" type="pres">
      <dgm:prSet presAssocID="{401B03FC-B375-48FF-838B-EE8F975A5699}" presName="sibTrans" presStyleCnt="0"/>
      <dgm:spPr/>
    </dgm:pt>
    <dgm:pt modelId="{9C3893C1-C6B2-43A4-867C-22297A619C69}" type="pres">
      <dgm:prSet presAssocID="{BE88EC89-41CF-43A4-A878-F2AC0457B0C7}" presName="textNode" presStyleLbl="node1" presStyleIdx="2" presStyleCnt="9">
        <dgm:presLayoutVars>
          <dgm:bulletEnabled val="1"/>
        </dgm:presLayoutVars>
      </dgm:prSet>
      <dgm:spPr/>
      <dgm:t>
        <a:bodyPr/>
        <a:lstStyle/>
        <a:p>
          <a:endParaRPr lang="en-AU"/>
        </a:p>
      </dgm:t>
    </dgm:pt>
    <dgm:pt modelId="{DA38E7C3-1227-4BD2-8FD5-7605488B6211}" type="pres">
      <dgm:prSet presAssocID="{F1802F2F-9D45-4800-AC67-EF04C890DB84}" presName="sibTrans" presStyleCnt="0"/>
      <dgm:spPr/>
    </dgm:pt>
    <dgm:pt modelId="{8F79D907-4B78-416E-941E-F77D18E632DF}" type="pres">
      <dgm:prSet presAssocID="{D669BA1F-8A6E-4655-9B29-A20BA6323812}" presName="textNode" presStyleLbl="node1" presStyleIdx="3" presStyleCnt="9" custLinFactNeighborX="16245" custLinFactNeighborY="492">
        <dgm:presLayoutVars>
          <dgm:bulletEnabled val="1"/>
        </dgm:presLayoutVars>
      </dgm:prSet>
      <dgm:spPr/>
      <dgm:t>
        <a:bodyPr/>
        <a:lstStyle/>
        <a:p>
          <a:endParaRPr lang="en-AU"/>
        </a:p>
      </dgm:t>
    </dgm:pt>
    <dgm:pt modelId="{E98E1DB6-CB47-4969-86DB-6F101AE49CCB}" type="pres">
      <dgm:prSet presAssocID="{6CBA428B-E5A0-4C0E-A079-4285062F69DC}" presName="sibTrans" presStyleCnt="0"/>
      <dgm:spPr/>
    </dgm:pt>
    <dgm:pt modelId="{B39A775C-49BA-4405-8088-9E2D13EE8456}" type="pres">
      <dgm:prSet presAssocID="{8552F881-BCB7-4174-93E9-A71BF0EC129B}" presName="textNode" presStyleLbl="node1" presStyleIdx="4" presStyleCnt="9">
        <dgm:presLayoutVars>
          <dgm:bulletEnabled val="1"/>
        </dgm:presLayoutVars>
      </dgm:prSet>
      <dgm:spPr/>
      <dgm:t>
        <a:bodyPr/>
        <a:lstStyle/>
        <a:p>
          <a:endParaRPr lang="en-AU"/>
        </a:p>
      </dgm:t>
    </dgm:pt>
    <dgm:pt modelId="{E08EC73D-7D50-49D9-95FF-0EE67A3DC619}" type="pres">
      <dgm:prSet presAssocID="{5B94FF4B-3B17-4840-B1B4-0269831C4EF9}" presName="sibTrans" presStyleCnt="0"/>
      <dgm:spPr/>
    </dgm:pt>
    <dgm:pt modelId="{32A54208-256F-4EB7-A332-977F05F4BEC9}" type="pres">
      <dgm:prSet presAssocID="{7B37FA0E-EC51-4F7A-9C20-E16DCDFB4F85}" presName="textNode" presStyleLbl="node1" presStyleIdx="5" presStyleCnt="9">
        <dgm:presLayoutVars>
          <dgm:bulletEnabled val="1"/>
        </dgm:presLayoutVars>
      </dgm:prSet>
      <dgm:spPr/>
      <dgm:t>
        <a:bodyPr/>
        <a:lstStyle/>
        <a:p>
          <a:endParaRPr lang="en-AU"/>
        </a:p>
      </dgm:t>
    </dgm:pt>
    <dgm:pt modelId="{C4D0708E-8D2F-4728-BC34-15469A866AE9}" type="pres">
      <dgm:prSet presAssocID="{100FBF00-900B-46B6-885B-E845298E20A5}" presName="sibTrans" presStyleCnt="0"/>
      <dgm:spPr/>
    </dgm:pt>
    <dgm:pt modelId="{C7BA4F4F-CAEE-42D4-A572-EDEF35DA61AE}" type="pres">
      <dgm:prSet presAssocID="{43A31D54-0C58-4A26-AAC6-648D1359335F}" presName="textNode" presStyleLbl="node1" presStyleIdx="6" presStyleCnt="9">
        <dgm:presLayoutVars>
          <dgm:bulletEnabled val="1"/>
        </dgm:presLayoutVars>
      </dgm:prSet>
      <dgm:spPr/>
      <dgm:t>
        <a:bodyPr/>
        <a:lstStyle/>
        <a:p>
          <a:endParaRPr lang="en-AU"/>
        </a:p>
      </dgm:t>
    </dgm:pt>
    <dgm:pt modelId="{97CA7C78-D318-441E-943D-DCD51321B393}" type="pres">
      <dgm:prSet presAssocID="{6507BE31-BFBF-476C-887C-E98E35B50642}" presName="sibTrans" presStyleCnt="0"/>
      <dgm:spPr/>
    </dgm:pt>
    <dgm:pt modelId="{E8C77C82-6127-4489-AA8D-D3837593EE5B}" type="pres">
      <dgm:prSet presAssocID="{22135D25-AD75-4291-82D8-51A3A7B0FF19}" presName="textNode" presStyleLbl="node1" presStyleIdx="7" presStyleCnt="9">
        <dgm:presLayoutVars>
          <dgm:bulletEnabled val="1"/>
        </dgm:presLayoutVars>
      </dgm:prSet>
      <dgm:spPr/>
      <dgm:t>
        <a:bodyPr/>
        <a:lstStyle/>
        <a:p>
          <a:endParaRPr lang="en-AU"/>
        </a:p>
      </dgm:t>
    </dgm:pt>
    <dgm:pt modelId="{718E0A88-E26E-4CAC-9202-ABF2C4265586}" type="pres">
      <dgm:prSet presAssocID="{98821153-D279-4DB6-9D68-79F781B56917}" presName="sibTrans" presStyleCnt="0"/>
      <dgm:spPr/>
    </dgm:pt>
    <dgm:pt modelId="{C925E6A0-DB86-4FFC-A203-263A315B07A6}" type="pres">
      <dgm:prSet presAssocID="{0C094975-E862-4715-8E95-4E7B23CDC87C}" presName="textNode" presStyleLbl="node1" presStyleIdx="8" presStyleCnt="9">
        <dgm:presLayoutVars>
          <dgm:bulletEnabled val="1"/>
        </dgm:presLayoutVars>
      </dgm:prSet>
      <dgm:spPr/>
      <dgm:t>
        <a:bodyPr/>
        <a:lstStyle/>
        <a:p>
          <a:endParaRPr lang="en-AU"/>
        </a:p>
      </dgm:t>
    </dgm:pt>
  </dgm:ptLst>
  <dgm:cxnLst>
    <dgm:cxn modelId="{B1D2049A-F2EE-4C5D-9359-8D1BCDAC5A3E}" srcId="{432CD6C0-080E-4EB8-B318-8BF5EACD2954}" destId="{8552F881-BCB7-4174-93E9-A71BF0EC129B}" srcOrd="4" destOrd="0" parTransId="{46CC859D-54E1-4E62-A41F-0AC45E37889E}" sibTransId="{5B94FF4B-3B17-4840-B1B4-0269831C4EF9}"/>
    <dgm:cxn modelId="{58E32178-70DC-4F4C-BF41-95E3B5DD709A}" type="presOf" srcId="{0C094975-E862-4715-8E95-4E7B23CDC87C}" destId="{C925E6A0-DB86-4FFC-A203-263A315B07A6}" srcOrd="0" destOrd="0" presId="urn:microsoft.com/office/officeart/2005/8/layout/hProcess9"/>
    <dgm:cxn modelId="{FFFB77C8-BAFB-4869-BE41-73A1CEF88416}" srcId="{432CD6C0-080E-4EB8-B318-8BF5EACD2954}" destId="{22135D25-AD75-4291-82D8-51A3A7B0FF19}" srcOrd="7" destOrd="0" parTransId="{E409B3A1-0315-4D1C-921A-43F582C2BF76}" sibTransId="{98821153-D279-4DB6-9D68-79F781B56917}"/>
    <dgm:cxn modelId="{6829D56E-FEDA-4576-83CD-21474C73F488}" srcId="{432CD6C0-080E-4EB8-B318-8BF5EACD2954}" destId="{43A31D54-0C58-4A26-AAC6-648D1359335F}" srcOrd="6" destOrd="0" parTransId="{63377619-1797-4A69-A202-A04717A46D7B}" sibTransId="{6507BE31-BFBF-476C-887C-E98E35B50642}"/>
    <dgm:cxn modelId="{E6ECF0E0-AB3D-4158-85EF-9D085FF95017}" srcId="{432CD6C0-080E-4EB8-B318-8BF5EACD2954}" destId="{7DD62AB3-F1A3-4DA0-A387-0E47CFA70307}" srcOrd="1" destOrd="0" parTransId="{902B4098-8414-4E74-AF3A-61D8EB8B5BB2}" sibTransId="{401B03FC-B375-48FF-838B-EE8F975A5699}"/>
    <dgm:cxn modelId="{C6907ABE-6CFF-4DED-807B-02BAC8EBBD0A}" type="presOf" srcId="{78A87156-CE90-47D1-97E3-12F8BCDE011F}" destId="{49F0843C-8228-4F7A-8899-6CDA3FB1851A}" srcOrd="0" destOrd="0" presId="urn:microsoft.com/office/officeart/2005/8/layout/hProcess9"/>
    <dgm:cxn modelId="{3B5C834F-F289-474B-A572-B4FD330D2E96}" srcId="{432CD6C0-080E-4EB8-B318-8BF5EACD2954}" destId="{7B37FA0E-EC51-4F7A-9C20-E16DCDFB4F85}" srcOrd="5" destOrd="0" parTransId="{62B93ADB-8067-4836-8F52-C824A6070BD5}" sibTransId="{100FBF00-900B-46B6-885B-E845298E20A5}"/>
    <dgm:cxn modelId="{74F10902-D075-432E-934E-1C90157BF982}" srcId="{432CD6C0-080E-4EB8-B318-8BF5EACD2954}" destId="{D669BA1F-8A6E-4655-9B29-A20BA6323812}" srcOrd="3" destOrd="0" parTransId="{D9C24AA2-C043-47AD-846D-40C537FB05FE}" sibTransId="{6CBA428B-E5A0-4C0E-A079-4285062F69DC}"/>
    <dgm:cxn modelId="{1903BD74-DB86-43C0-BC7E-BD776E8F31B2}" type="presOf" srcId="{BE88EC89-41CF-43A4-A878-F2AC0457B0C7}" destId="{9C3893C1-C6B2-43A4-867C-22297A619C69}" srcOrd="0" destOrd="0" presId="urn:microsoft.com/office/officeart/2005/8/layout/hProcess9"/>
    <dgm:cxn modelId="{87F1C2E5-D8D5-4109-9A63-7240D99E2F0F}" srcId="{432CD6C0-080E-4EB8-B318-8BF5EACD2954}" destId="{BE88EC89-41CF-43A4-A878-F2AC0457B0C7}" srcOrd="2" destOrd="0" parTransId="{4BCFCE6E-5322-49A4-8D54-6398917A1B7B}" sibTransId="{F1802F2F-9D45-4800-AC67-EF04C890DB84}"/>
    <dgm:cxn modelId="{FB1FFC33-19BC-4394-9767-C5B10108BF78}" type="presOf" srcId="{432CD6C0-080E-4EB8-B318-8BF5EACD2954}" destId="{7BAFE516-247A-492E-B526-7AB266EEC9BA}" srcOrd="0" destOrd="0" presId="urn:microsoft.com/office/officeart/2005/8/layout/hProcess9"/>
    <dgm:cxn modelId="{18205EC2-D7B5-4939-84F5-ADCD01F109BA}" srcId="{432CD6C0-080E-4EB8-B318-8BF5EACD2954}" destId="{78A87156-CE90-47D1-97E3-12F8BCDE011F}" srcOrd="0" destOrd="0" parTransId="{0FE06325-255F-4E46-AC4B-A96E4FB74AA5}" sibTransId="{B98D2F61-A95C-42E7-91F0-C0F24A6C7379}"/>
    <dgm:cxn modelId="{5D0461E0-B357-4F84-BAC3-3CCDA76D349E}" srcId="{432CD6C0-080E-4EB8-B318-8BF5EACD2954}" destId="{0C094975-E862-4715-8E95-4E7B23CDC87C}" srcOrd="8" destOrd="0" parTransId="{D1E40F83-DCA2-4B2B-91B7-6F612219F8AF}" sibTransId="{7C6EDBEE-5191-4FB7-A77C-C6BFEF97A733}"/>
    <dgm:cxn modelId="{61CCAB4E-193B-4D3A-B8C6-80F4F184AAA7}" type="presOf" srcId="{D669BA1F-8A6E-4655-9B29-A20BA6323812}" destId="{8F79D907-4B78-416E-941E-F77D18E632DF}" srcOrd="0" destOrd="0" presId="urn:microsoft.com/office/officeart/2005/8/layout/hProcess9"/>
    <dgm:cxn modelId="{928CA318-0C1C-4C6D-B3DD-9493C454A472}" type="presOf" srcId="{8552F881-BCB7-4174-93E9-A71BF0EC129B}" destId="{B39A775C-49BA-4405-8088-9E2D13EE8456}" srcOrd="0" destOrd="0" presId="urn:microsoft.com/office/officeart/2005/8/layout/hProcess9"/>
    <dgm:cxn modelId="{CC811852-40EB-4ECD-A871-C07339E80F99}" type="presOf" srcId="{7DD62AB3-F1A3-4DA0-A387-0E47CFA70307}" destId="{C99D2D6D-62BE-4C86-AF3B-F97CDE1FCF61}" srcOrd="0" destOrd="0" presId="urn:microsoft.com/office/officeart/2005/8/layout/hProcess9"/>
    <dgm:cxn modelId="{75799ECB-DC5A-44AE-B3C8-7681C1714B5D}" type="presOf" srcId="{7B37FA0E-EC51-4F7A-9C20-E16DCDFB4F85}" destId="{32A54208-256F-4EB7-A332-977F05F4BEC9}" srcOrd="0" destOrd="0" presId="urn:microsoft.com/office/officeart/2005/8/layout/hProcess9"/>
    <dgm:cxn modelId="{2F6A3001-8C99-4A2A-8E43-1C81A3793458}" type="presOf" srcId="{43A31D54-0C58-4A26-AAC6-648D1359335F}" destId="{C7BA4F4F-CAEE-42D4-A572-EDEF35DA61AE}" srcOrd="0" destOrd="0" presId="urn:microsoft.com/office/officeart/2005/8/layout/hProcess9"/>
    <dgm:cxn modelId="{4C443408-10FD-48EA-8267-1C501ED1FD05}" type="presOf" srcId="{22135D25-AD75-4291-82D8-51A3A7B0FF19}" destId="{E8C77C82-6127-4489-AA8D-D3837593EE5B}" srcOrd="0" destOrd="0" presId="urn:microsoft.com/office/officeart/2005/8/layout/hProcess9"/>
    <dgm:cxn modelId="{A26A21E5-D4E3-46F4-92C9-C3E3ECFE9F3B}" type="presParOf" srcId="{7BAFE516-247A-492E-B526-7AB266EEC9BA}" destId="{C108D64F-8C3C-44A4-A66E-21E19B241401}" srcOrd="0" destOrd="0" presId="urn:microsoft.com/office/officeart/2005/8/layout/hProcess9"/>
    <dgm:cxn modelId="{5F0EC01D-F693-40C0-BB7B-C389EFF0796D}" type="presParOf" srcId="{7BAFE516-247A-492E-B526-7AB266EEC9BA}" destId="{CC27EDAF-735F-4C22-ADDA-39B9EC59EFF5}" srcOrd="1" destOrd="0" presId="urn:microsoft.com/office/officeart/2005/8/layout/hProcess9"/>
    <dgm:cxn modelId="{AF302D45-C83C-434B-B034-1F7B782C8B45}" type="presParOf" srcId="{CC27EDAF-735F-4C22-ADDA-39B9EC59EFF5}" destId="{49F0843C-8228-4F7A-8899-6CDA3FB1851A}" srcOrd="0" destOrd="0" presId="urn:microsoft.com/office/officeart/2005/8/layout/hProcess9"/>
    <dgm:cxn modelId="{7C2590D6-B15D-4053-B514-2141170A848E}" type="presParOf" srcId="{CC27EDAF-735F-4C22-ADDA-39B9EC59EFF5}" destId="{C16B023F-8900-4AFB-B902-E412DD6277B8}" srcOrd="1" destOrd="0" presId="urn:microsoft.com/office/officeart/2005/8/layout/hProcess9"/>
    <dgm:cxn modelId="{79AB167B-F7DF-4E82-A734-BFCB31518FE3}" type="presParOf" srcId="{CC27EDAF-735F-4C22-ADDA-39B9EC59EFF5}" destId="{C99D2D6D-62BE-4C86-AF3B-F97CDE1FCF61}" srcOrd="2" destOrd="0" presId="urn:microsoft.com/office/officeart/2005/8/layout/hProcess9"/>
    <dgm:cxn modelId="{1AFDC369-8E8A-4EC4-BFA2-0791F9583A56}" type="presParOf" srcId="{CC27EDAF-735F-4C22-ADDA-39B9EC59EFF5}" destId="{AF5CBBF3-3B3A-4BCA-83CF-ED947A419D81}" srcOrd="3" destOrd="0" presId="urn:microsoft.com/office/officeart/2005/8/layout/hProcess9"/>
    <dgm:cxn modelId="{115AB649-A683-4313-BEF9-147850C52247}" type="presParOf" srcId="{CC27EDAF-735F-4C22-ADDA-39B9EC59EFF5}" destId="{9C3893C1-C6B2-43A4-867C-22297A619C69}" srcOrd="4" destOrd="0" presId="urn:microsoft.com/office/officeart/2005/8/layout/hProcess9"/>
    <dgm:cxn modelId="{69B3379C-ABDC-4E53-AE95-FC094DEEBA3C}" type="presParOf" srcId="{CC27EDAF-735F-4C22-ADDA-39B9EC59EFF5}" destId="{DA38E7C3-1227-4BD2-8FD5-7605488B6211}" srcOrd="5" destOrd="0" presId="urn:microsoft.com/office/officeart/2005/8/layout/hProcess9"/>
    <dgm:cxn modelId="{279E0960-D0E6-475B-B33A-AC7B4CEEBD48}" type="presParOf" srcId="{CC27EDAF-735F-4C22-ADDA-39B9EC59EFF5}" destId="{8F79D907-4B78-416E-941E-F77D18E632DF}" srcOrd="6" destOrd="0" presId="urn:microsoft.com/office/officeart/2005/8/layout/hProcess9"/>
    <dgm:cxn modelId="{3157FD13-8B0D-49C8-B086-33BE022987FF}" type="presParOf" srcId="{CC27EDAF-735F-4C22-ADDA-39B9EC59EFF5}" destId="{E98E1DB6-CB47-4969-86DB-6F101AE49CCB}" srcOrd="7" destOrd="0" presId="urn:microsoft.com/office/officeart/2005/8/layout/hProcess9"/>
    <dgm:cxn modelId="{9E84A04E-D9E2-4201-89F4-3861A508081E}" type="presParOf" srcId="{CC27EDAF-735F-4C22-ADDA-39B9EC59EFF5}" destId="{B39A775C-49BA-4405-8088-9E2D13EE8456}" srcOrd="8" destOrd="0" presId="urn:microsoft.com/office/officeart/2005/8/layout/hProcess9"/>
    <dgm:cxn modelId="{27DFD7DE-8DCC-4B0F-8D59-4879FD45F272}" type="presParOf" srcId="{CC27EDAF-735F-4C22-ADDA-39B9EC59EFF5}" destId="{E08EC73D-7D50-49D9-95FF-0EE67A3DC619}" srcOrd="9" destOrd="0" presId="urn:microsoft.com/office/officeart/2005/8/layout/hProcess9"/>
    <dgm:cxn modelId="{930F0E04-3AA2-4732-9EF2-709C91628C29}" type="presParOf" srcId="{CC27EDAF-735F-4C22-ADDA-39B9EC59EFF5}" destId="{32A54208-256F-4EB7-A332-977F05F4BEC9}" srcOrd="10" destOrd="0" presId="urn:microsoft.com/office/officeart/2005/8/layout/hProcess9"/>
    <dgm:cxn modelId="{88B549BF-0974-4937-B5FA-1380173C200A}" type="presParOf" srcId="{CC27EDAF-735F-4C22-ADDA-39B9EC59EFF5}" destId="{C4D0708E-8D2F-4728-BC34-15469A866AE9}" srcOrd="11" destOrd="0" presId="urn:microsoft.com/office/officeart/2005/8/layout/hProcess9"/>
    <dgm:cxn modelId="{E1336D29-A3CB-4144-9204-A8C3BF25ECE3}" type="presParOf" srcId="{CC27EDAF-735F-4C22-ADDA-39B9EC59EFF5}" destId="{C7BA4F4F-CAEE-42D4-A572-EDEF35DA61AE}" srcOrd="12" destOrd="0" presId="urn:microsoft.com/office/officeart/2005/8/layout/hProcess9"/>
    <dgm:cxn modelId="{A095F6CC-8F86-40DD-8C99-EA1FDC27E999}" type="presParOf" srcId="{CC27EDAF-735F-4C22-ADDA-39B9EC59EFF5}" destId="{97CA7C78-D318-441E-943D-DCD51321B393}" srcOrd="13" destOrd="0" presId="urn:microsoft.com/office/officeart/2005/8/layout/hProcess9"/>
    <dgm:cxn modelId="{25FBC295-FFA0-4144-B7F1-2EFC53502991}" type="presParOf" srcId="{CC27EDAF-735F-4C22-ADDA-39B9EC59EFF5}" destId="{E8C77C82-6127-4489-AA8D-D3837593EE5B}" srcOrd="14" destOrd="0" presId="urn:microsoft.com/office/officeart/2005/8/layout/hProcess9"/>
    <dgm:cxn modelId="{18B6D56E-0C8D-4D9C-8907-2F2F5A93C741}" type="presParOf" srcId="{CC27EDAF-735F-4C22-ADDA-39B9EC59EFF5}" destId="{718E0A88-E26E-4CAC-9202-ABF2C4265586}" srcOrd="15" destOrd="0" presId="urn:microsoft.com/office/officeart/2005/8/layout/hProcess9"/>
    <dgm:cxn modelId="{5E07B352-E1D0-40B2-9B7D-DD09D39A4B47}" type="presParOf" srcId="{CC27EDAF-735F-4C22-ADDA-39B9EC59EFF5}" destId="{C925E6A0-DB86-4FFC-A203-263A315B07A6}" srcOrd="1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2CD6C0-080E-4EB8-B318-8BF5EACD2954}" type="doc">
      <dgm:prSet loTypeId="urn:microsoft.com/office/officeart/2005/8/layout/cycle2" loCatId="cycle" qsTypeId="urn:microsoft.com/office/officeart/2005/8/quickstyle/simple1" qsCatId="simple" csTypeId="urn:microsoft.com/office/officeart/2005/8/colors/accent0_3" csCatId="mainScheme" phldr="1"/>
      <dgm:spPr/>
    </dgm:pt>
    <dgm:pt modelId="{78A87156-CE90-47D1-97E3-12F8BCDE011F}">
      <dgm:prSet phldrT="[Text]" custT="1"/>
      <dgm:spPr>
        <a:xfrm>
          <a:off x="2201"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Laws</a:t>
          </a:r>
          <a:endParaRPr lang="en-AU" sz="900" b="1" dirty="0">
            <a:solidFill>
              <a:srgbClr val="000000"/>
            </a:solidFill>
            <a:latin typeface="Arial"/>
            <a:ea typeface="ＭＳ Ｐゴシック"/>
            <a:cs typeface="Arial"/>
          </a:endParaRPr>
        </a:p>
      </dgm:t>
    </dgm:pt>
    <dgm:pt modelId="{0FE06325-255F-4E46-AC4B-A96E4FB74AA5}" type="parTrans" cxnId="{18205EC2-D7B5-4939-84F5-ADCD01F109BA}">
      <dgm:prSet/>
      <dgm:spPr/>
      <dgm:t>
        <a:bodyPr/>
        <a:lstStyle/>
        <a:p>
          <a:endParaRPr lang="en-AU"/>
        </a:p>
      </dgm:t>
    </dgm:pt>
    <dgm:pt modelId="{B98D2F61-A95C-42E7-91F0-C0F24A6C7379}" type="sibTrans" cxnId="{18205EC2-D7B5-4939-84F5-ADCD01F109BA}">
      <dgm:prSet/>
      <dgm:spPr>
        <a:solidFill>
          <a:srgbClr val="F16422"/>
        </a:solidFill>
      </dgm:spPr>
      <dgm:t>
        <a:bodyPr/>
        <a:lstStyle/>
        <a:p>
          <a:endParaRPr lang="en-AU"/>
        </a:p>
      </dgm:t>
    </dgm:pt>
    <dgm:pt modelId="{7DD62AB3-F1A3-4DA0-A387-0E47CFA70307}">
      <dgm:prSet phldrT="[Text]" custT="1"/>
      <dgm:spPr>
        <a:xfrm>
          <a:off x="877725"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Sector</a:t>
          </a:r>
        </a:p>
        <a:p>
          <a:r>
            <a:rPr lang="en-AU" sz="900" dirty="0" smtClean="0">
              <a:solidFill>
                <a:srgbClr val="000000"/>
              </a:solidFill>
              <a:latin typeface="Arial"/>
              <a:ea typeface="ＭＳ Ｐゴシック"/>
              <a:cs typeface="Arial"/>
            </a:rPr>
            <a:t>Accreditation</a:t>
          </a:r>
        </a:p>
        <a:p>
          <a:r>
            <a:rPr lang="en-AU" sz="900" dirty="0" smtClean="0">
              <a:solidFill>
                <a:srgbClr val="000000"/>
              </a:solidFill>
              <a:latin typeface="Arial"/>
              <a:ea typeface="ＭＳ Ｐゴシック"/>
              <a:cs typeface="Arial"/>
            </a:rPr>
            <a:t>Codes	</a:t>
          </a:r>
        </a:p>
        <a:p>
          <a:r>
            <a:rPr lang="en-AU" sz="900" dirty="0" smtClean="0">
              <a:solidFill>
                <a:srgbClr val="000000"/>
              </a:solidFill>
              <a:latin typeface="Arial"/>
              <a:ea typeface="ＭＳ Ｐゴシック"/>
              <a:cs typeface="Arial"/>
            </a:rPr>
            <a:t>Contracts Grants  Capacity Assessment </a:t>
          </a:r>
          <a:endParaRPr lang="en-AU" sz="900" b="1" dirty="0">
            <a:solidFill>
              <a:srgbClr val="000000"/>
            </a:solidFill>
            <a:latin typeface="Arial"/>
            <a:ea typeface="ＭＳ Ｐゴシック"/>
            <a:cs typeface="Arial"/>
          </a:endParaRPr>
        </a:p>
      </dgm:t>
    </dgm:pt>
    <dgm:pt modelId="{902B4098-8414-4E74-AF3A-61D8EB8B5BB2}" type="parTrans" cxnId="{E6ECF0E0-AB3D-4158-85EF-9D085FF95017}">
      <dgm:prSet/>
      <dgm:spPr/>
      <dgm:t>
        <a:bodyPr/>
        <a:lstStyle/>
        <a:p>
          <a:endParaRPr lang="en-AU"/>
        </a:p>
      </dgm:t>
    </dgm:pt>
    <dgm:pt modelId="{401B03FC-B375-48FF-838B-EE8F975A5699}" type="sibTrans" cxnId="{E6ECF0E0-AB3D-4158-85EF-9D085FF95017}">
      <dgm:prSet/>
      <dgm:spPr>
        <a:solidFill>
          <a:srgbClr val="F16422"/>
        </a:solidFill>
      </dgm:spPr>
      <dgm:t>
        <a:bodyPr/>
        <a:lstStyle/>
        <a:p>
          <a:endParaRPr lang="en-AU"/>
        </a:p>
      </dgm:t>
    </dgm:pt>
    <dgm:pt modelId="{BE88EC89-41CF-43A4-A878-F2AC0457B0C7}">
      <dgm:prSet phldrT="[Text]" custT="1"/>
      <dgm:spPr>
        <a:xfrm>
          <a:off x="1753248"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Policy Framework</a:t>
          </a:r>
        </a:p>
        <a:p>
          <a:r>
            <a:rPr lang="en-AU" sz="900" dirty="0" smtClean="0">
              <a:solidFill>
                <a:srgbClr val="000000"/>
              </a:solidFill>
              <a:latin typeface="Arial"/>
              <a:ea typeface="ＭＳ Ｐゴシック"/>
              <a:cs typeface="Arial"/>
            </a:rPr>
            <a:t>Values </a:t>
          </a:r>
        </a:p>
        <a:p>
          <a:r>
            <a:rPr lang="en-AU" sz="900" dirty="0" smtClean="0">
              <a:solidFill>
                <a:srgbClr val="000000"/>
              </a:solidFill>
              <a:latin typeface="Arial"/>
              <a:ea typeface="ＭＳ Ｐゴシック"/>
              <a:cs typeface="Arial"/>
            </a:rPr>
            <a:t>Procedures</a:t>
          </a:r>
        </a:p>
        <a:p>
          <a:r>
            <a:rPr lang="en-AU" sz="900" dirty="0" smtClean="0">
              <a:solidFill>
                <a:srgbClr val="000000"/>
              </a:solidFill>
              <a:latin typeface="Arial"/>
              <a:ea typeface="ＭＳ Ｐゴシック"/>
              <a:cs typeface="Arial"/>
            </a:rPr>
            <a:t>Training</a:t>
          </a:r>
        </a:p>
        <a:p>
          <a:r>
            <a:rPr lang="en-AU" sz="900" dirty="0" smtClean="0">
              <a:solidFill>
                <a:srgbClr val="000000"/>
              </a:solidFill>
              <a:latin typeface="Arial"/>
              <a:ea typeface="ＭＳ Ｐゴシック"/>
              <a:cs typeface="Arial"/>
            </a:rPr>
            <a:t>Employment</a:t>
          </a:r>
        </a:p>
        <a:p>
          <a:r>
            <a:rPr lang="en-AU" sz="900" dirty="0" smtClean="0">
              <a:solidFill>
                <a:srgbClr val="000000"/>
              </a:solidFill>
              <a:latin typeface="Arial"/>
              <a:ea typeface="ＭＳ Ｐゴシック"/>
              <a:cs typeface="Arial"/>
            </a:rPr>
            <a:t>Finance	</a:t>
          </a:r>
          <a:endParaRPr lang="en-AU" sz="900" dirty="0">
            <a:solidFill>
              <a:srgbClr val="000000"/>
            </a:solidFill>
            <a:latin typeface="Arial"/>
            <a:ea typeface="ＭＳ Ｐゴシック"/>
            <a:cs typeface="Arial"/>
          </a:endParaRPr>
        </a:p>
      </dgm:t>
    </dgm:pt>
    <dgm:pt modelId="{4BCFCE6E-5322-49A4-8D54-6398917A1B7B}" type="parTrans" cxnId="{87F1C2E5-D8D5-4109-9A63-7240D99E2F0F}">
      <dgm:prSet/>
      <dgm:spPr/>
      <dgm:t>
        <a:bodyPr/>
        <a:lstStyle/>
        <a:p>
          <a:endParaRPr lang="en-AU"/>
        </a:p>
      </dgm:t>
    </dgm:pt>
    <dgm:pt modelId="{F1802F2F-9D45-4800-AC67-EF04C890DB84}" type="sibTrans" cxnId="{87F1C2E5-D8D5-4109-9A63-7240D99E2F0F}">
      <dgm:prSet/>
      <dgm:spPr>
        <a:solidFill>
          <a:srgbClr val="F16422"/>
        </a:solidFill>
      </dgm:spPr>
      <dgm:t>
        <a:bodyPr/>
        <a:lstStyle/>
        <a:p>
          <a:endParaRPr lang="en-AU"/>
        </a:p>
      </dgm:t>
    </dgm:pt>
    <dgm:pt modelId="{D669BA1F-8A6E-4655-9B29-A20BA6323812}">
      <dgm:prSet custT="1"/>
      <dgm:spPr>
        <a:xfrm>
          <a:off x="2628771"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Prevention</a:t>
          </a:r>
        </a:p>
        <a:p>
          <a:r>
            <a:rPr lang="en-AU" sz="900" dirty="0" smtClean="0">
              <a:solidFill>
                <a:srgbClr val="000000"/>
              </a:solidFill>
              <a:latin typeface="Arial"/>
              <a:ea typeface="ＭＳ Ｐゴシック"/>
              <a:cs typeface="Arial"/>
            </a:rPr>
            <a:t>Risk Assess Train Contact and Focal Points</a:t>
          </a:r>
          <a:endParaRPr lang="en-AU" sz="900" dirty="0">
            <a:solidFill>
              <a:srgbClr val="000000"/>
            </a:solidFill>
            <a:latin typeface="Arial"/>
            <a:ea typeface="ＭＳ Ｐゴシック"/>
            <a:cs typeface="Arial"/>
          </a:endParaRPr>
        </a:p>
      </dgm:t>
    </dgm:pt>
    <dgm:pt modelId="{D9C24AA2-C043-47AD-846D-40C537FB05FE}" type="parTrans" cxnId="{74F10902-D075-432E-934E-1C90157BF982}">
      <dgm:prSet/>
      <dgm:spPr/>
      <dgm:t>
        <a:bodyPr/>
        <a:lstStyle/>
        <a:p>
          <a:endParaRPr lang="en-AU"/>
        </a:p>
      </dgm:t>
    </dgm:pt>
    <dgm:pt modelId="{6CBA428B-E5A0-4C0E-A079-4285062F69DC}" type="sibTrans" cxnId="{74F10902-D075-432E-934E-1C90157BF982}">
      <dgm:prSet/>
      <dgm:spPr>
        <a:solidFill>
          <a:srgbClr val="F16422"/>
        </a:solidFill>
      </dgm:spPr>
      <dgm:t>
        <a:bodyPr/>
        <a:lstStyle/>
        <a:p>
          <a:endParaRPr lang="en-AU"/>
        </a:p>
      </dgm:t>
    </dgm:pt>
    <dgm:pt modelId="{8552F881-BCB7-4174-93E9-A71BF0EC129B}">
      <dgm:prSet custT="1"/>
      <dgm:spPr>
        <a:xfrm>
          <a:off x="3504295"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Country Project</a:t>
          </a:r>
          <a:r>
            <a:rPr lang="en-AU" sz="900" dirty="0" smtClean="0">
              <a:solidFill>
                <a:srgbClr val="000000"/>
              </a:solidFill>
              <a:latin typeface="Arial"/>
              <a:ea typeface="ＭＳ Ｐゴシック"/>
              <a:cs typeface="Arial"/>
            </a:rPr>
            <a:t> Contracts training and capacity complaints mechanism case management information sharing</a:t>
          </a:r>
          <a:endParaRPr lang="en-AU" sz="900" b="1" dirty="0" smtClean="0">
            <a:solidFill>
              <a:srgbClr val="000000"/>
            </a:solidFill>
            <a:latin typeface="Arial"/>
            <a:ea typeface="ＭＳ Ｐゴシック"/>
            <a:cs typeface="Arial"/>
          </a:endParaRPr>
        </a:p>
      </dgm:t>
    </dgm:pt>
    <dgm:pt modelId="{46CC859D-54E1-4E62-A41F-0AC45E37889E}" type="parTrans" cxnId="{B1D2049A-F2EE-4C5D-9359-8D1BCDAC5A3E}">
      <dgm:prSet/>
      <dgm:spPr/>
      <dgm:t>
        <a:bodyPr/>
        <a:lstStyle/>
        <a:p>
          <a:endParaRPr lang="en-AU"/>
        </a:p>
      </dgm:t>
    </dgm:pt>
    <dgm:pt modelId="{5B94FF4B-3B17-4840-B1B4-0269831C4EF9}" type="sibTrans" cxnId="{B1D2049A-F2EE-4C5D-9359-8D1BCDAC5A3E}">
      <dgm:prSet/>
      <dgm:spPr>
        <a:solidFill>
          <a:srgbClr val="F16422"/>
        </a:solidFill>
      </dgm:spPr>
      <dgm:t>
        <a:bodyPr/>
        <a:lstStyle/>
        <a:p>
          <a:endParaRPr lang="en-AU"/>
        </a:p>
      </dgm:t>
    </dgm:pt>
    <dgm:pt modelId="{7B37FA0E-EC51-4F7A-9C20-E16DCDFB4F85}">
      <dgm:prSet custT="1"/>
      <dgm:spPr>
        <a:xfrm>
          <a:off x="4379818"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Reporting</a:t>
          </a:r>
          <a:r>
            <a:rPr lang="en-AU" sz="900" dirty="0" smtClean="0">
              <a:solidFill>
                <a:srgbClr val="000000"/>
              </a:solidFill>
              <a:latin typeface="Arial"/>
              <a:ea typeface="ＭＳ Ｐゴシック"/>
              <a:cs typeface="Arial"/>
            </a:rPr>
            <a:t> SOPs Governance External reporting to authorities Transparency </a:t>
          </a:r>
          <a:endParaRPr lang="en-AU" sz="900" dirty="0">
            <a:solidFill>
              <a:srgbClr val="000000"/>
            </a:solidFill>
            <a:latin typeface="Arial"/>
            <a:ea typeface="ＭＳ Ｐゴシック"/>
            <a:cs typeface="Arial"/>
          </a:endParaRPr>
        </a:p>
      </dgm:t>
    </dgm:pt>
    <dgm:pt modelId="{62B93ADB-8067-4836-8F52-C824A6070BD5}" type="parTrans" cxnId="{3B5C834F-F289-474B-A572-B4FD330D2E96}">
      <dgm:prSet/>
      <dgm:spPr/>
      <dgm:t>
        <a:bodyPr/>
        <a:lstStyle/>
        <a:p>
          <a:endParaRPr lang="en-AU"/>
        </a:p>
      </dgm:t>
    </dgm:pt>
    <dgm:pt modelId="{100FBF00-900B-46B6-885B-E845298E20A5}" type="sibTrans" cxnId="{3B5C834F-F289-474B-A572-B4FD330D2E96}">
      <dgm:prSet/>
      <dgm:spPr>
        <a:solidFill>
          <a:srgbClr val="F16422"/>
        </a:solidFill>
      </dgm:spPr>
      <dgm:t>
        <a:bodyPr/>
        <a:lstStyle/>
        <a:p>
          <a:endParaRPr lang="en-AU"/>
        </a:p>
      </dgm:t>
    </dgm:pt>
    <dgm:pt modelId="{43A31D54-0C58-4A26-AAC6-648D1359335F}">
      <dgm:prSet custT="1"/>
      <dgm:spPr>
        <a:xfrm>
          <a:off x="5255341"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When things go wrong </a:t>
          </a:r>
          <a:r>
            <a:rPr lang="en-AU" sz="900" dirty="0" smtClean="0">
              <a:solidFill>
                <a:srgbClr val="000000"/>
              </a:solidFill>
              <a:latin typeface="Arial"/>
              <a:ea typeface="ＭＳ Ｐゴシック"/>
              <a:cs typeface="Arial"/>
            </a:rPr>
            <a:t>SOP for investigation Investigators Processes Handbooks local language and pictorial resources</a:t>
          </a:r>
          <a:endParaRPr lang="en-AU" sz="900" dirty="0">
            <a:solidFill>
              <a:srgbClr val="000000"/>
            </a:solidFill>
            <a:latin typeface="Arial"/>
            <a:ea typeface="ＭＳ Ｐゴシック"/>
            <a:cs typeface="Arial"/>
          </a:endParaRPr>
        </a:p>
      </dgm:t>
    </dgm:pt>
    <dgm:pt modelId="{63377619-1797-4A69-A202-A04717A46D7B}" type="parTrans" cxnId="{6829D56E-FEDA-4576-83CD-21474C73F488}">
      <dgm:prSet/>
      <dgm:spPr/>
      <dgm:t>
        <a:bodyPr/>
        <a:lstStyle/>
        <a:p>
          <a:endParaRPr lang="en-AU"/>
        </a:p>
      </dgm:t>
    </dgm:pt>
    <dgm:pt modelId="{6507BE31-BFBF-476C-887C-E98E35B50642}" type="sibTrans" cxnId="{6829D56E-FEDA-4576-83CD-21474C73F488}">
      <dgm:prSet/>
      <dgm:spPr>
        <a:solidFill>
          <a:srgbClr val="F16422"/>
        </a:solidFill>
      </dgm:spPr>
      <dgm:t>
        <a:bodyPr/>
        <a:lstStyle/>
        <a:p>
          <a:endParaRPr lang="en-AU"/>
        </a:p>
      </dgm:t>
    </dgm:pt>
    <dgm:pt modelId="{22135D25-AD75-4291-82D8-51A3A7B0FF19}">
      <dgm:prSet custT="1"/>
      <dgm:spPr>
        <a:xfrm>
          <a:off x="6130865"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Care for victims</a:t>
          </a:r>
          <a:r>
            <a:rPr lang="en-AU" sz="900" dirty="0" smtClean="0">
              <a:solidFill>
                <a:srgbClr val="000000"/>
              </a:solidFill>
              <a:latin typeface="Arial"/>
              <a:ea typeface="ＭＳ Ｐゴシック"/>
              <a:cs typeface="Arial"/>
            </a:rPr>
            <a:t>  Contact officers local aid and assistance agencies hearing the stories</a:t>
          </a:r>
          <a:endParaRPr lang="en-AU" sz="900" dirty="0">
            <a:solidFill>
              <a:srgbClr val="000000"/>
            </a:solidFill>
            <a:latin typeface="Arial"/>
            <a:ea typeface="ＭＳ Ｐゴシック"/>
            <a:cs typeface="Arial"/>
          </a:endParaRPr>
        </a:p>
      </dgm:t>
    </dgm:pt>
    <dgm:pt modelId="{E409B3A1-0315-4D1C-921A-43F582C2BF76}" type="parTrans" cxnId="{FFFB77C8-BAFB-4869-BE41-73A1CEF88416}">
      <dgm:prSet/>
      <dgm:spPr/>
      <dgm:t>
        <a:bodyPr/>
        <a:lstStyle/>
        <a:p>
          <a:endParaRPr lang="en-AU"/>
        </a:p>
      </dgm:t>
    </dgm:pt>
    <dgm:pt modelId="{98821153-D279-4DB6-9D68-79F781B56917}" type="sibTrans" cxnId="{FFFB77C8-BAFB-4869-BE41-73A1CEF88416}">
      <dgm:prSet/>
      <dgm:spPr>
        <a:solidFill>
          <a:srgbClr val="F16422"/>
        </a:solidFill>
      </dgm:spPr>
      <dgm:t>
        <a:bodyPr/>
        <a:lstStyle/>
        <a:p>
          <a:endParaRPr lang="en-AU"/>
        </a:p>
      </dgm:t>
    </dgm:pt>
    <dgm:pt modelId="{0C094975-E862-4715-8E95-4E7B23CDC87C}">
      <dgm:prSet custT="1"/>
      <dgm:spPr>
        <a:xfrm>
          <a:off x="7006388" y="1452948"/>
          <a:ext cx="833831" cy="1937264"/>
        </a:xfr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ln>
        <a:effectLst/>
      </dgm:spPr>
      <dgm:t>
        <a:bodyPr/>
        <a:lstStyle/>
        <a:p>
          <a:r>
            <a:rPr lang="en-AU" sz="900" b="1" dirty="0" smtClean="0">
              <a:solidFill>
                <a:srgbClr val="000000"/>
              </a:solidFill>
              <a:latin typeface="Arial"/>
              <a:ea typeface="ＭＳ Ｐゴシック"/>
              <a:cs typeface="Arial"/>
            </a:rPr>
            <a:t>Reflection and learning</a:t>
          </a:r>
          <a:r>
            <a:rPr lang="en-AU" sz="900" dirty="0" smtClean="0">
              <a:solidFill>
                <a:srgbClr val="000000"/>
              </a:solidFill>
              <a:latin typeface="Arial"/>
              <a:ea typeface="ＭＳ Ｐゴシック"/>
              <a:cs typeface="Arial"/>
            </a:rPr>
            <a:t> an evolving and dynamic space</a:t>
          </a:r>
          <a:endParaRPr lang="en-AU" sz="900" dirty="0">
            <a:solidFill>
              <a:srgbClr val="000000"/>
            </a:solidFill>
            <a:latin typeface="Arial"/>
            <a:ea typeface="ＭＳ Ｐゴシック"/>
            <a:cs typeface="Arial"/>
          </a:endParaRPr>
        </a:p>
      </dgm:t>
    </dgm:pt>
    <dgm:pt modelId="{D1E40F83-DCA2-4B2B-91B7-6F612219F8AF}" type="parTrans" cxnId="{5D0461E0-B357-4F84-BAC3-3CCDA76D349E}">
      <dgm:prSet/>
      <dgm:spPr/>
      <dgm:t>
        <a:bodyPr/>
        <a:lstStyle/>
        <a:p>
          <a:endParaRPr lang="en-AU"/>
        </a:p>
      </dgm:t>
    </dgm:pt>
    <dgm:pt modelId="{7C6EDBEE-5191-4FB7-A77C-C6BFEF97A733}" type="sibTrans" cxnId="{5D0461E0-B357-4F84-BAC3-3CCDA76D349E}">
      <dgm:prSet/>
      <dgm:spPr>
        <a:solidFill>
          <a:srgbClr val="F16422"/>
        </a:solidFill>
      </dgm:spPr>
      <dgm:t>
        <a:bodyPr/>
        <a:lstStyle/>
        <a:p>
          <a:endParaRPr lang="en-AU"/>
        </a:p>
      </dgm:t>
    </dgm:pt>
    <dgm:pt modelId="{E06FEC52-683C-4E33-AD53-9DA9CA118CE7}" type="pres">
      <dgm:prSet presAssocID="{432CD6C0-080E-4EB8-B318-8BF5EACD2954}" presName="cycle" presStyleCnt="0">
        <dgm:presLayoutVars>
          <dgm:dir/>
          <dgm:resizeHandles val="exact"/>
        </dgm:presLayoutVars>
      </dgm:prSet>
      <dgm:spPr/>
    </dgm:pt>
    <dgm:pt modelId="{7EA69840-040F-4F06-9DB5-DBA5E455F59F}" type="pres">
      <dgm:prSet presAssocID="{78A87156-CE90-47D1-97E3-12F8BCDE011F}" presName="node" presStyleLbl="node1" presStyleIdx="0" presStyleCnt="9">
        <dgm:presLayoutVars>
          <dgm:bulletEnabled val="1"/>
        </dgm:presLayoutVars>
      </dgm:prSet>
      <dgm:spPr/>
      <dgm:t>
        <a:bodyPr/>
        <a:lstStyle/>
        <a:p>
          <a:endParaRPr lang="en-AU"/>
        </a:p>
      </dgm:t>
    </dgm:pt>
    <dgm:pt modelId="{788E276F-D7C6-422F-86C4-581226ACE13D}" type="pres">
      <dgm:prSet presAssocID="{B98D2F61-A95C-42E7-91F0-C0F24A6C7379}" presName="sibTrans" presStyleLbl="sibTrans2D1" presStyleIdx="0" presStyleCnt="9"/>
      <dgm:spPr/>
      <dgm:t>
        <a:bodyPr/>
        <a:lstStyle/>
        <a:p>
          <a:endParaRPr lang="en-AU"/>
        </a:p>
      </dgm:t>
    </dgm:pt>
    <dgm:pt modelId="{036778C7-C2F0-493D-A337-186EC56E4BF2}" type="pres">
      <dgm:prSet presAssocID="{B98D2F61-A95C-42E7-91F0-C0F24A6C7379}" presName="connectorText" presStyleLbl="sibTrans2D1" presStyleIdx="0" presStyleCnt="9"/>
      <dgm:spPr/>
      <dgm:t>
        <a:bodyPr/>
        <a:lstStyle/>
        <a:p>
          <a:endParaRPr lang="en-AU"/>
        </a:p>
      </dgm:t>
    </dgm:pt>
    <dgm:pt modelId="{6AB65E4A-0623-4E53-9E0A-5BC46416DAC8}" type="pres">
      <dgm:prSet presAssocID="{7DD62AB3-F1A3-4DA0-A387-0E47CFA70307}" presName="node" presStyleLbl="node1" presStyleIdx="1" presStyleCnt="9">
        <dgm:presLayoutVars>
          <dgm:bulletEnabled val="1"/>
        </dgm:presLayoutVars>
      </dgm:prSet>
      <dgm:spPr/>
      <dgm:t>
        <a:bodyPr/>
        <a:lstStyle/>
        <a:p>
          <a:endParaRPr lang="en-AU"/>
        </a:p>
      </dgm:t>
    </dgm:pt>
    <dgm:pt modelId="{ABD49B5B-0F50-4ACC-83A6-252639C819EB}" type="pres">
      <dgm:prSet presAssocID="{401B03FC-B375-48FF-838B-EE8F975A5699}" presName="sibTrans" presStyleLbl="sibTrans2D1" presStyleIdx="1" presStyleCnt="9"/>
      <dgm:spPr/>
      <dgm:t>
        <a:bodyPr/>
        <a:lstStyle/>
        <a:p>
          <a:endParaRPr lang="en-AU"/>
        </a:p>
      </dgm:t>
    </dgm:pt>
    <dgm:pt modelId="{FA56259F-1265-4714-AB0C-7E87958FD823}" type="pres">
      <dgm:prSet presAssocID="{401B03FC-B375-48FF-838B-EE8F975A5699}" presName="connectorText" presStyleLbl="sibTrans2D1" presStyleIdx="1" presStyleCnt="9"/>
      <dgm:spPr/>
      <dgm:t>
        <a:bodyPr/>
        <a:lstStyle/>
        <a:p>
          <a:endParaRPr lang="en-AU"/>
        </a:p>
      </dgm:t>
    </dgm:pt>
    <dgm:pt modelId="{C596E90B-7570-4B05-9A86-978642B37B6E}" type="pres">
      <dgm:prSet presAssocID="{BE88EC89-41CF-43A4-A878-F2AC0457B0C7}" presName="node" presStyleLbl="node1" presStyleIdx="2" presStyleCnt="9">
        <dgm:presLayoutVars>
          <dgm:bulletEnabled val="1"/>
        </dgm:presLayoutVars>
      </dgm:prSet>
      <dgm:spPr/>
      <dgm:t>
        <a:bodyPr/>
        <a:lstStyle/>
        <a:p>
          <a:endParaRPr lang="en-AU"/>
        </a:p>
      </dgm:t>
    </dgm:pt>
    <dgm:pt modelId="{A0A18B87-8437-4C2A-886E-6822E5D23CBA}" type="pres">
      <dgm:prSet presAssocID="{F1802F2F-9D45-4800-AC67-EF04C890DB84}" presName="sibTrans" presStyleLbl="sibTrans2D1" presStyleIdx="2" presStyleCnt="9"/>
      <dgm:spPr/>
      <dgm:t>
        <a:bodyPr/>
        <a:lstStyle/>
        <a:p>
          <a:endParaRPr lang="en-AU"/>
        </a:p>
      </dgm:t>
    </dgm:pt>
    <dgm:pt modelId="{A7ACC4A0-8113-454B-AFC7-6EA7B5277300}" type="pres">
      <dgm:prSet presAssocID="{F1802F2F-9D45-4800-AC67-EF04C890DB84}" presName="connectorText" presStyleLbl="sibTrans2D1" presStyleIdx="2" presStyleCnt="9"/>
      <dgm:spPr/>
      <dgm:t>
        <a:bodyPr/>
        <a:lstStyle/>
        <a:p>
          <a:endParaRPr lang="en-AU"/>
        </a:p>
      </dgm:t>
    </dgm:pt>
    <dgm:pt modelId="{3FE6404A-88F5-42CF-8D6C-A06F1206157F}" type="pres">
      <dgm:prSet presAssocID="{D669BA1F-8A6E-4655-9B29-A20BA6323812}" presName="node" presStyleLbl="node1" presStyleIdx="3" presStyleCnt="9">
        <dgm:presLayoutVars>
          <dgm:bulletEnabled val="1"/>
        </dgm:presLayoutVars>
      </dgm:prSet>
      <dgm:spPr/>
      <dgm:t>
        <a:bodyPr/>
        <a:lstStyle/>
        <a:p>
          <a:endParaRPr lang="en-AU"/>
        </a:p>
      </dgm:t>
    </dgm:pt>
    <dgm:pt modelId="{6DB02D7A-5DC9-4622-83E6-35E57037DCAB}" type="pres">
      <dgm:prSet presAssocID="{6CBA428B-E5A0-4C0E-A079-4285062F69DC}" presName="sibTrans" presStyleLbl="sibTrans2D1" presStyleIdx="3" presStyleCnt="9"/>
      <dgm:spPr/>
      <dgm:t>
        <a:bodyPr/>
        <a:lstStyle/>
        <a:p>
          <a:endParaRPr lang="en-AU"/>
        </a:p>
      </dgm:t>
    </dgm:pt>
    <dgm:pt modelId="{84503D9E-BE32-4BB7-AA79-EFF400AB2549}" type="pres">
      <dgm:prSet presAssocID="{6CBA428B-E5A0-4C0E-A079-4285062F69DC}" presName="connectorText" presStyleLbl="sibTrans2D1" presStyleIdx="3" presStyleCnt="9"/>
      <dgm:spPr/>
      <dgm:t>
        <a:bodyPr/>
        <a:lstStyle/>
        <a:p>
          <a:endParaRPr lang="en-AU"/>
        </a:p>
      </dgm:t>
    </dgm:pt>
    <dgm:pt modelId="{E5FF0F93-4A55-4FF2-9124-64CDEECD2BDD}" type="pres">
      <dgm:prSet presAssocID="{8552F881-BCB7-4174-93E9-A71BF0EC129B}" presName="node" presStyleLbl="node1" presStyleIdx="4" presStyleCnt="9">
        <dgm:presLayoutVars>
          <dgm:bulletEnabled val="1"/>
        </dgm:presLayoutVars>
      </dgm:prSet>
      <dgm:spPr/>
      <dgm:t>
        <a:bodyPr/>
        <a:lstStyle/>
        <a:p>
          <a:endParaRPr lang="en-AU"/>
        </a:p>
      </dgm:t>
    </dgm:pt>
    <dgm:pt modelId="{91961DAE-AF12-4CAD-9E2A-5E0CAF19134D}" type="pres">
      <dgm:prSet presAssocID="{5B94FF4B-3B17-4840-B1B4-0269831C4EF9}" presName="sibTrans" presStyleLbl="sibTrans2D1" presStyleIdx="4" presStyleCnt="9"/>
      <dgm:spPr/>
      <dgm:t>
        <a:bodyPr/>
        <a:lstStyle/>
        <a:p>
          <a:endParaRPr lang="en-AU"/>
        </a:p>
      </dgm:t>
    </dgm:pt>
    <dgm:pt modelId="{014B8AF0-1E1C-4A56-8518-B1DADCF15B49}" type="pres">
      <dgm:prSet presAssocID="{5B94FF4B-3B17-4840-B1B4-0269831C4EF9}" presName="connectorText" presStyleLbl="sibTrans2D1" presStyleIdx="4" presStyleCnt="9"/>
      <dgm:spPr/>
      <dgm:t>
        <a:bodyPr/>
        <a:lstStyle/>
        <a:p>
          <a:endParaRPr lang="en-AU"/>
        </a:p>
      </dgm:t>
    </dgm:pt>
    <dgm:pt modelId="{BFA503B7-0BAD-41DA-9019-C70EA275CB9B}" type="pres">
      <dgm:prSet presAssocID="{7B37FA0E-EC51-4F7A-9C20-E16DCDFB4F85}" presName="node" presStyleLbl="node1" presStyleIdx="5" presStyleCnt="9">
        <dgm:presLayoutVars>
          <dgm:bulletEnabled val="1"/>
        </dgm:presLayoutVars>
      </dgm:prSet>
      <dgm:spPr/>
      <dgm:t>
        <a:bodyPr/>
        <a:lstStyle/>
        <a:p>
          <a:endParaRPr lang="en-AU"/>
        </a:p>
      </dgm:t>
    </dgm:pt>
    <dgm:pt modelId="{043A5524-4AD3-49A8-9F46-3B894C559C01}" type="pres">
      <dgm:prSet presAssocID="{100FBF00-900B-46B6-885B-E845298E20A5}" presName="sibTrans" presStyleLbl="sibTrans2D1" presStyleIdx="5" presStyleCnt="9"/>
      <dgm:spPr/>
      <dgm:t>
        <a:bodyPr/>
        <a:lstStyle/>
        <a:p>
          <a:endParaRPr lang="en-AU"/>
        </a:p>
      </dgm:t>
    </dgm:pt>
    <dgm:pt modelId="{132365D7-9F04-4E71-832B-893483292DDE}" type="pres">
      <dgm:prSet presAssocID="{100FBF00-900B-46B6-885B-E845298E20A5}" presName="connectorText" presStyleLbl="sibTrans2D1" presStyleIdx="5" presStyleCnt="9"/>
      <dgm:spPr/>
      <dgm:t>
        <a:bodyPr/>
        <a:lstStyle/>
        <a:p>
          <a:endParaRPr lang="en-AU"/>
        </a:p>
      </dgm:t>
    </dgm:pt>
    <dgm:pt modelId="{71950C3D-CB93-4BE9-8F37-D54939891654}" type="pres">
      <dgm:prSet presAssocID="{43A31D54-0C58-4A26-AAC6-648D1359335F}" presName="node" presStyleLbl="node1" presStyleIdx="6" presStyleCnt="9">
        <dgm:presLayoutVars>
          <dgm:bulletEnabled val="1"/>
        </dgm:presLayoutVars>
      </dgm:prSet>
      <dgm:spPr/>
      <dgm:t>
        <a:bodyPr/>
        <a:lstStyle/>
        <a:p>
          <a:endParaRPr lang="en-AU"/>
        </a:p>
      </dgm:t>
    </dgm:pt>
    <dgm:pt modelId="{93A262E2-9D0D-4CA3-8195-A48B52FFCDED}" type="pres">
      <dgm:prSet presAssocID="{6507BE31-BFBF-476C-887C-E98E35B50642}" presName="sibTrans" presStyleLbl="sibTrans2D1" presStyleIdx="6" presStyleCnt="9"/>
      <dgm:spPr/>
      <dgm:t>
        <a:bodyPr/>
        <a:lstStyle/>
        <a:p>
          <a:endParaRPr lang="en-AU"/>
        </a:p>
      </dgm:t>
    </dgm:pt>
    <dgm:pt modelId="{45FD7041-C45F-4C17-913B-9BF490F7F93D}" type="pres">
      <dgm:prSet presAssocID="{6507BE31-BFBF-476C-887C-E98E35B50642}" presName="connectorText" presStyleLbl="sibTrans2D1" presStyleIdx="6" presStyleCnt="9"/>
      <dgm:spPr/>
      <dgm:t>
        <a:bodyPr/>
        <a:lstStyle/>
        <a:p>
          <a:endParaRPr lang="en-AU"/>
        </a:p>
      </dgm:t>
    </dgm:pt>
    <dgm:pt modelId="{0A98EC85-162F-4A85-B864-CE92616E3992}" type="pres">
      <dgm:prSet presAssocID="{22135D25-AD75-4291-82D8-51A3A7B0FF19}" presName="node" presStyleLbl="node1" presStyleIdx="7" presStyleCnt="9">
        <dgm:presLayoutVars>
          <dgm:bulletEnabled val="1"/>
        </dgm:presLayoutVars>
      </dgm:prSet>
      <dgm:spPr/>
      <dgm:t>
        <a:bodyPr/>
        <a:lstStyle/>
        <a:p>
          <a:endParaRPr lang="en-AU"/>
        </a:p>
      </dgm:t>
    </dgm:pt>
    <dgm:pt modelId="{4057C833-A894-4637-BFB0-4302BC727AA5}" type="pres">
      <dgm:prSet presAssocID="{98821153-D279-4DB6-9D68-79F781B56917}" presName="sibTrans" presStyleLbl="sibTrans2D1" presStyleIdx="7" presStyleCnt="9"/>
      <dgm:spPr/>
      <dgm:t>
        <a:bodyPr/>
        <a:lstStyle/>
        <a:p>
          <a:endParaRPr lang="en-AU"/>
        </a:p>
      </dgm:t>
    </dgm:pt>
    <dgm:pt modelId="{10EF87D5-6334-4166-9421-DFA2A3A8AB7B}" type="pres">
      <dgm:prSet presAssocID="{98821153-D279-4DB6-9D68-79F781B56917}" presName="connectorText" presStyleLbl="sibTrans2D1" presStyleIdx="7" presStyleCnt="9"/>
      <dgm:spPr/>
      <dgm:t>
        <a:bodyPr/>
        <a:lstStyle/>
        <a:p>
          <a:endParaRPr lang="en-AU"/>
        </a:p>
      </dgm:t>
    </dgm:pt>
    <dgm:pt modelId="{1BD3DBA1-19EB-456A-A5F1-91F2F14ED859}" type="pres">
      <dgm:prSet presAssocID="{0C094975-E862-4715-8E95-4E7B23CDC87C}" presName="node" presStyleLbl="node1" presStyleIdx="8" presStyleCnt="9">
        <dgm:presLayoutVars>
          <dgm:bulletEnabled val="1"/>
        </dgm:presLayoutVars>
      </dgm:prSet>
      <dgm:spPr/>
      <dgm:t>
        <a:bodyPr/>
        <a:lstStyle/>
        <a:p>
          <a:endParaRPr lang="en-AU"/>
        </a:p>
      </dgm:t>
    </dgm:pt>
    <dgm:pt modelId="{0EF1BD3C-A867-404C-B9C0-29125BE3C86F}" type="pres">
      <dgm:prSet presAssocID="{7C6EDBEE-5191-4FB7-A77C-C6BFEF97A733}" presName="sibTrans" presStyleLbl="sibTrans2D1" presStyleIdx="8" presStyleCnt="9"/>
      <dgm:spPr/>
      <dgm:t>
        <a:bodyPr/>
        <a:lstStyle/>
        <a:p>
          <a:endParaRPr lang="en-AU"/>
        </a:p>
      </dgm:t>
    </dgm:pt>
    <dgm:pt modelId="{C5390AC9-EA14-4296-821A-306FF998DD6E}" type="pres">
      <dgm:prSet presAssocID="{7C6EDBEE-5191-4FB7-A77C-C6BFEF97A733}" presName="connectorText" presStyleLbl="sibTrans2D1" presStyleIdx="8" presStyleCnt="9"/>
      <dgm:spPr/>
      <dgm:t>
        <a:bodyPr/>
        <a:lstStyle/>
        <a:p>
          <a:endParaRPr lang="en-AU"/>
        </a:p>
      </dgm:t>
    </dgm:pt>
  </dgm:ptLst>
  <dgm:cxnLst>
    <dgm:cxn modelId="{00EA7794-19AC-421C-9D56-A75503CF4F77}" type="presOf" srcId="{7C6EDBEE-5191-4FB7-A77C-C6BFEF97A733}" destId="{C5390AC9-EA14-4296-821A-306FF998DD6E}" srcOrd="1" destOrd="0" presId="urn:microsoft.com/office/officeart/2005/8/layout/cycle2"/>
    <dgm:cxn modelId="{5D0461E0-B357-4F84-BAC3-3CCDA76D349E}" srcId="{432CD6C0-080E-4EB8-B318-8BF5EACD2954}" destId="{0C094975-E862-4715-8E95-4E7B23CDC87C}" srcOrd="8" destOrd="0" parTransId="{D1E40F83-DCA2-4B2B-91B7-6F612219F8AF}" sibTransId="{7C6EDBEE-5191-4FB7-A77C-C6BFEF97A733}"/>
    <dgm:cxn modelId="{BBAF761E-E576-42BB-8DE8-9763B3C5616B}" type="presOf" srcId="{B98D2F61-A95C-42E7-91F0-C0F24A6C7379}" destId="{788E276F-D7C6-422F-86C4-581226ACE13D}" srcOrd="0" destOrd="0" presId="urn:microsoft.com/office/officeart/2005/8/layout/cycle2"/>
    <dgm:cxn modelId="{B1D2049A-F2EE-4C5D-9359-8D1BCDAC5A3E}" srcId="{432CD6C0-080E-4EB8-B318-8BF5EACD2954}" destId="{8552F881-BCB7-4174-93E9-A71BF0EC129B}" srcOrd="4" destOrd="0" parTransId="{46CC859D-54E1-4E62-A41F-0AC45E37889E}" sibTransId="{5B94FF4B-3B17-4840-B1B4-0269831C4EF9}"/>
    <dgm:cxn modelId="{0CFEFA53-8EFB-490F-95E5-B6BAAFCFC220}" type="presOf" srcId="{6CBA428B-E5A0-4C0E-A079-4285062F69DC}" destId="{84503D9E-BE32-4BB7-AA79-EFF400AB2549}" srcOrd="1" destOrd="0" presId="urn:microsoft.com/office/officeart/2005/8/layout/cycle2"/>
    <dgm:cxn modelId="{45EA02C1-AA0A-49D0-BF56-9C75C1969317}" type="presOf" srcId="{98821153-D279-4DB6-9D68-79F781B56917}" destId="{10EF87D5-6334-4166-9421-DFA2A3A8AB7B}" srcOrd="1" destOrd="0" presId="urn:microsoft.com/office/officeart/2005/8/layout/cycle2"/>
    <dgm:cxn modelId="{87F1C2E5-D8D5-4109-9A63-7240D99E2F0F}" srcId="{432CD6C0-080E-4EB8-B318-8BF5EACD2954}" destId="{BE88EC89-41CF-43A4-A878-F2AC0457B0C7}" srcOrd="2" destOrd="0" parTransId="{4BCFCE6E-5322-49A4-8D54-6398917A1B7B}" sibTransId="{F1802F2F-9D45-4800-AC67-EF04C890DB84}"/>
    <dgm:cxn modelId="{6829D56E-FEDA-4576-83CD-21474C73F488}" srcId="{432CD6C0-080E-4EB8-B318-8BF5EACD2954}" destId="{43A31D54-0C58-4A26-AAC6-648D1359335F}" srcOrd="6" destOrd="0" parTransId="{63377619-1797-4A69-A202-A04717A46D7B}" sibTransId="{6507BE31-BFBF-476C-887C-E98E35B50642}"/>
    <dgm:cxn modelId="{25A7EECF-4CF1-4121-9144-641D4DA9E32E}" type="presOf" srcId="{6507BE31-BFBF-476C-887C-E98E35B50642}" destId="{45FD7041-C45F-4C17-913B-9BF490F7F93D}" srcOrd="1" destOrd="0" presId="urn:microsoft.com/office/officeart/2005/8/layout/cycle2"/>
    <dgm:cxn modelId="{E6ECF0E0-AB3D-4158-85EF-9D085FF95017}" srcId="{432CD6C0-080E-4EB8-B318-8BF5EACD2954}" destId="{7DD62AB3-F1A3-4DA0-A387-0E47CFA70307}" srcOrd="1" destOrd="0" parTransId="{902B4098-8414-4E74-AF3A-61D8EB8B5BB2}" sibTransId="{401B03FC-B375-48FF-838B-EE8F975A5699}"/>
    <dgm:cxn modelId="{0FC87580-B344-4A53-9228-9DBC74180F19}" type="presOf" srcId="{100FBF00-900B-46B6-885B-E845298E20A5}" destId="{043A5524-4AD3-49A8-9F46-3B894C559C01}" srcOrd="0" destOrd="0" presId="urn:microsoft.com/office/officeart/2005/8/layout/cycle2"/>
    <dgm:cxn modelId="{58349F49-BA64-4055-9872-78388E18EB02}" type="presOf" srcId="{6507BE31-BFBF-476C-887C-E98E35B50642}" destId="{93A262E2-9D0D-4CA3-8195-A48B52FFCDED}" srcOrd="0" destOrd="0" presId="urn:microsoft.com/office/officeart/2005/8/layout/cycle2"/>
    <dgm:cxn modelId="{74F10902-D075-432E-934E-1C90157BF982}" srcId="{432CD6C0-080E-4EB8-B318-8BF5EACD2954}" destId="{D669BA1F-8A6E-4655-9B29-A20BA6323812}" srcOrd="3" destOrd="0" parTransId="{D9C24AA2-C043-47AD-846D-40C537FB05FE}" sibTransId="{6CBA428B-E5A0-4C0E-A079-4285062F69DC}"/>
    <dgm:cxn modelId="{35022CF4-60D6-4560-9300-CB73393123B8}" type="presOf" srcId="{7C6EDBEE-5191-4FB7-A77C-C6BFEF97A733}" destId="{0EF1BD3C-A867-404C-B9C0-29125BE3C86F}" srcOrd="0" destOrd="0" presId="urn:microsoft.com/office/officeart/2005/8/layout/cycle2"/>
    <dgm:cxn modelId="{C778C3C4-0A92-41EC-9A30-1084EB9DDF32}" type="presOf" srcId="{432CD6C0-080E-4EB8-B318-8BF5EACD2954}" destId="{E06FEC52-683C-4E33-AD53-9DA9CA118CE7}" srcOrd="0" destOrd="0" presId="urn:microsoft.com/office/officeart/2005/8/layout/cycle2"/>
    <dgm:cxn modelId="{EB0E7F01-6B41-4DF3-8B21-46641A9BEF7B}" type="presOf" srcId="{100FBF00-900B-46B6-885B-E845298E20A5}" destId="{132365D7-9F04-4E71-832B-893483292DDE}" srcOrd="1" destOrd="0" presId="urn:microsoft.com/office/officeart/2005/8/layout/cycle2"/>
    <dgm:cxn modelId="{7A8F5C07-D53B-4823-AC7E-AA05EFFC74B9}" type="presOf" srcId="{78A87156-CE90-47D1-97E3-12F8BCDE011F}" destId="{7EA69840-040F-4F06-9DB5-DBA5E455F59F}" srcOrd="0" destOrd="0" presId="urn:microsoft.com/office/officeart/2005/8/layout/cycle2"/>
    <dgm:cxn modelId="{7D1BA48A-7EBA-4930-A585-95948965F08D}" type="presOf" srcId="{5B94FF4B-3B17-4840-B1B4-0269831C4EF9}" destId="{014B8AF0-1E1C-4A56-8518-B1DADCF15B49}" srcOrd="1" destOrd="0" presId="urn:microsoft.com/office/officeart/2005/8/layout/cycle2"/>
    <dgm:cxn modelId="{5A89E451-0498-4BE0-9E7A-529837546C37}" type="presOf" srcId="{43A31D54-0C58-4A26-AAC6-648D1359335F}" destId="{71950C3D-CB93-4BE9-8F37-D54939891654}" srcOrd="0" destOrd="0" presId="urn:microsoft.com/office/officeart/2005/8/layout/cycle2"/>
    <dgm:cxn modelId="{3B5C834F-F289-474B-A572-B4FD330D2E96}" srcId="{432CD6C0-080E-4EB8-B318-8BF5EACD2954}" destId="{7B37FA0E-EC51-4F7A-9C20-E16DCDFB4F85}" srcOrd="5" destOrd="0" parTransId="{62B93ADB-8067-4836-8F52-C824A6070BD5}" sibTransId="{100FBF00-900B-46B6-885B-E845298E20A5}"/>
    <dgm:cxn modelId="{3B6545A3-D07B-4A34-BC3D-534A3BF01684}" type="presOf" srcId="{22135D25-AD75-4291-82D8-51A3A7B0FF19}" destId="{0A98EC85-162F-4A85-B864-CE92616E3992}" srcOrd="0" destOrd="0" presId="urn:microsoft.com/office/officeart/2005/8/layout/cycle2"/>
    <dgm:cxn modelId="{7C75DDF6-825B-46C7-90FC-9833FD62BFE7}" type="presOf" srcId="{401B03FC-B375-48FF-838B-EE8F975A5699}" destId="{FA56259F-1265-4714-AB0C-7E87958FD823}" srcOrd="1" destOrd="0" presId="urn:microsoft.com/office/officeart/2005/8/layout/cycle2"/>
    <dgm:cxn modelId="{B36D15D7-AAFF-4836-B7BD-5FB5C21C1578}" type="presOf" srcId="{F1802F2F-9D45-4800-AC67-EF04C890DB84}" destId="{A0A18B87-8437-4C2A-886E-6822E5D23CBA}" srcOrd="0" destOrd="0" presId="urn:microsoft.com/office/officeart/2005/8/layout/cycle2"/>
    <dgm:cxn modelId="{4CF64326-1B1C-4FF7-B96E-D2D8F7DBA0D7}" type="presOf" srcId="{B98D2F61-A95C-42E7-91F0-C0F24A6C7379}" destId="{036778C7-C2F0-493D-A337-186EC56E4BF2}" srcOrd="1" destOrd="0" presId="urn:microsoft.com/office/officeart/2005/8/layout/cycle2"/>
    <dgm:cxn modelId="{18205EC2-D7B5-4939-84F5-ADCD01F109BA}" srcId="{432CD6C0-080E-4EB8-B318-8BF5EACD2954}" destId="{78A87156-CE90-47D1-97E3-12F8BCDE011F}" srcOrd="0" destOrd="0" parTransId="{0FE06325-255F-4E46-AC4B-A96E4FB74AA5}" sibTransId="{B98D2F61-A95C-42E7-91F0-C0F24A6C7379}"/>
    <dgm:cxn modelId="{3A1B009A-9A23-4BC5-B93E-2F31F723D1C8}" type="presOf" srcId="{6CBA428B-E5A0-4C0E-A079-4285062F69DC}" destId="{6DB02D7A-5DC9-4622-83E6-35E57037DCAB}" srcOrd="0" destOrd="0" presId="urn:microsoft.com/office/officeart/2005/8/layout/cycle2"/>
    <dgm:cxn modelId="{C1A9E9C6-228A-4509-8572-2B98EB7C2521}" type="presOf" srcId="{F1802F2F-9D45-4800-AC67-EF04C890DB84}" destId="{A7ACC4A0-8113-454B-AFC7-6EA7B5277300}" srcOrd="1" destOrd="0" presId="urn:microsoft.com/office/officeart/2005/8/layout/cycle2"/>
    <dgm:cxn modelId="{382A7299-F738-4D27-BAB8-265891DA813B}" type="presOf" srcId="{BE88EC89-41CF-43A4-A878-F2AC0457B0C7}" destId="{C596E90B-7570-4B05-9A86-978642B37B6E}" srcOrd="0" destOrd="0" presId="urn:microsoft.com/office/officeart/2005/8/layout/cycle2"/>
    <dgm:cxn modelId="{815D0AAA-2C7E-4D32-B6EB-23321F51E812}" type="presOf" srcId="{401B03FC-B375-48FF-838B-EE8F975A5699}" destId="{ABD49B5B-0F50-4ACC-83A6-252639C819EB}" srcOrd="0" destOrd="0" presId="urn:microsoft.com/office/officeart/2005/8/layout/cycle2"/>
    <dgm:cxn modelId="{4FF190CB-82AD-4A48-984C-1DADDAE9D5E7}" type="presOf" srcId="{7B37FA0E-EC51-4F7A-9C20-E16DCDFB4F85}" destId="{BFA503B7-0BAD-41DA-9019-C70EA275CB9B}" srcOrd="0" destOrd="0" presId="urn:microsoft.com/office/officeart/2005/8/layout/cycle2"/>
    <dgm:cxn modelId="{FFFB77C8-BAFB-4869-BE41-73A1CEF88416}" srcId="{432CD6C0-080E-4EB8-B318-8BF5EACD2954}" destId="{22135D25-AD75-4291-82D8-51A3A7B0FF19}" srcOrd="7" destOrd="0" parTransId="{E409B3A1-0315-4D1C-921A-43F582C2BF76}" sibTransId="{98821153-D279-4DB6-9D68-79F781B56917}"/>
    <dgm:cxn modelId="{04249390-894C-410C-A6DD-71D2ED9159B6}" type="presOf" srcId="{8552F881-BCB7-4174-93E9-A71BF0EC129B}" destId="{E5FF0F93-4A55-4FF2-9124-64CDEECD2BDD}" srcOrd="0" destOrd="0" presId="urn:microsoft.com/office/officeart/2005/8/layout/cycle2"/>
    <dgm:cxn modelId="{7D50490D-1956-4625-B9AE-6DBF0DF6981F}" type="presOf" srcId="{D669BA1F-8A6E-4655-9B29-A20BA6323812}" destId="{3FE6404A-88F5-42CF-8D6C-A06F1206157F}" srcOrd="0" destOrd="0" presId="urn:microsoft.com/office/officeart/2005/8/layout/cycle2"/>
    <dgm:cxn modelId="{EAA78F05-D61B-41B0-A1BE-2F2CB82836FF}" type="presOf" srcId="{0C094975-E862-4715-8E95-4E7B23CDC87C}" destId="{1BD3DBA1-19EB-456A-A5F1-91F2F14ED859}" srcOrd="0" destOrd="0" presId="urn:microsoft.com/office/officeart/2005/8/layout/cycle2"/>
    <dgm:cxn modelId="{EB11980C-E784-482F-A43D-7574AFF1E728}" type="presOf" srcId="{98821153-D279-4DB6-9D68-79F781B56917}" destId="{4057C833-A894-4637-BFB0-4302BC727AA5}" srcOrd="0" destOrd="0" presId="urn:microsoft.com/office/officeart/2005/8/layout/cycle2"/>
    <dgm:cxn modelId="{2517076A-E6BA-4B0C-BAB4-4CBA6F62FCC2}" type="presOf" srcId="{5B94FF4B-3B17-4840-B1B4-0269831C4EF9}" destId="{91961DAE-AF12-4CAD-9E2A-5E0CAF19134D}" srcOrd="0" destOrd="0" presId="urn:microsoft.com/office/officeart/2005/8/layout/cycle2"/>
    <dgm:cxn modelId="{58E88E14-AF94-43F6-BE7C-C103386C35D1}" type="presOf" srcId="{7DD62AB3-F1A3-4DA0-A387-0E47CFA70307}" destId="{6AB65E4A-0623-4E53-9E0A-5BC46416DAC8}" srcOrd="0" destOrd="0" presId="urn:microsoft.com/office/officeart/2005/8/layout/cycle2"/>
    <dgm:cxn modelId="{784EECFA-13B1-4466-95EB-8A92C6614D20}" type="presParOf" srcId="{E06FEC52-683C-4E33-AD53-9DA9CA118CE7}" destId="{7EA69840-040F-4F06-9DB5-DBA5E455F59F}" srcOrd="0" destOrd="0" presId="urn:microsoft.com/office/officeart/2005/8/layout/cycle2"/>
    <dgm:cxn modelId="{ABA234E5-CF44-4760-B04C-E51F59060F4F}" type="presParOf" srcId="{E06FEC52-683C-4E33-AD53-9DA9CA118CE7}" destId="{788E276F-D7C6-422F-86C4-581226ACE13D}" srcOrd="1" destOrd="0" presId="urn:microsoft.com/office/officeart/2005/8/layout/cycle2"/>
    <dgm:cxn modelId="{DFF5D281-8B6C-49B3-888D-CAD17FB78ABA}" type="presParOf" srcId="{788E276F-D7C6-422F-86C4-581226ACE13D}" destId="{036778C7-C2F0-493D-A337-186EC56E4BF2}" srcOrd="0" destOrd="0" presId="urn:microsoft.com/office/officeart/2005/8/layout/cycle2"/>
    <dgm:cxn modelId="{A2400A7B-5CBE-4889-BEF9-91FBBE745D79}" type="presParOf" srcId="{E06FEC52-683C-4E33-AD53-9DA9CA118CE7}" destId="{6AB65E4A-0623-4E53-9E0A-5BC46416DAC8}" srcOrd="2" destOrd="0" presId="urn:microsoft.com/office/officeart/2005/8/layout/cycle2"/>
    <dgm:cxn modelId="{66AAF29D-A3E2-46E3-8498-869C9380C161}" type="presParOf" srcId="{E06FEC52-683C-4E33-AD53-9DA9CA118CE7}" destId="{ABD49B5B-0F50-4ACC-83A6-252639C819EB}" srcOrd="3" destOrd="0" presId="urn:microsoft.com/office/officeart/2005/8/layout/cycle2"/>
    <dgm:cxn modelId="{1AF3367C-3A26-4569-BFA6-0197C49F030A}" type="presParOf" srcId="{ABD49B5B-0F50-4ACC-83A6-252639C819EB}" destId="{FA56259F-1265-4714-AB0C-7E87958FD823}" srcOrd="0" destOrd="0" presId="urn:microsoft.com/office/officeart/2005/8/layout/cycle2"/>
    <dgm:cxn modelId="{3BE6F26B-AB32-4E59-B794-79A82C05BC4A}" type="presParOf" srcId="{E06FEC52-683C-4E33-AD53-9DA9CA118CE7}" destId="{C596E90B-7570-4B05-9A86-978642B37B6E}" srcOrd="4" destOrd="0" presId="urn:microsoft.com/office/officeart/2005/8/layout/cycle2"/>
    <dgm:cxn modelId="{74CB17C1-5F2B-46A9-8C7E-5DDBE94FB631}" type="presParOf" srcId="{E06FEC52-683C-4E33-AD53-9DA9CA118CE7}" destId="{A0A18B87-8437-4C2A-886E-6822E5D23CBA}" srcOrd="5" destOrd="0" presId="urn:microsoft.com/office/officeart/2005/8/layout/cycle2"/>
    <dgm:cxn modelId="{064D5E5D-3CC8-48DF-998C-716ED9061069}" type="presParOf" srcId="{A0A18B87-8437-4C2A-886E-6822E5D23CBA}" destId="{A7ACC4A0-8113-454B-AFC7-6EA7B5277300}" srcOrd="0" destOrd="0" presId="urn:microsoft.com/office/officeart/2005/8/layout/cycle2"/>
    <dgm:cxn modelId="{BDF172FD-4385-4916-A850-0A9FCFB97E36}" type="presParOf" srcId="{E06FEC52-683C-4E33-AD53-9DA9CA118CE7}" destId="{3FE6404A-88F5-42CF-8D6C-A06F1206157F}" srcOrd="6" destOrd="0" presId="urn:microsoft.com/office/officeart/2005/8/layout/cycle2"/>
    <dgm:cxn modelId="{74CBB0D2-48F9-432E-8B1C-3988F3F65819}" type="presParOf" srcId="{E06FEC52-683C-4E33-AD53-9DA9CA118CE7}" destId="{6DB02D7A-5DC9-4622-83E6-35E57037DCAB}" srcOrd="7" destOrd="0" presId="urn:microsoft.com/office/officeart/2005/8/layout/cycle2"/>
    <dgm:cxn modelId="{D47F9FCF-722B-400A-B4D5-D6B91BE475F1}" type="presParOf" srcId="{6DB02D7A-5DC9-4622-83E6-35E57037DCAB}" destId="{84503D9E-BE32-4BB7-AA79-EFF400AB2549}" srcOrd="0" destOrd="0" presId="urn:microsoft.com/office/officeart/2005/8/layout/cycle2"/>
    <dgm:cxn modelId="{7FC6CFB8-745D-44FD-80EF-0BD11BDA5F01}" type="presParOf" srcId="{E06FEC52-683C-4E33-AD53-9DA9CA118CE7}" destId="{E5FF0F93-4A55-4FF2-9124-64CDEECD2BDD}" srcOrd="8" destOrd="0" presId="urn:microsoft.com/office/officeart/2005/8/layout/cycle2"/>
    <dgm:cxn modelId="{D5129E82-B2C3-4654-A422-BEC59DDEBC7B}" type="presParOf" srcId="{E06FEC52-683C-4E33-AD53-9DA9CA118CE7}" destId="{91961DAE-AF12-4CAD-9E2A-5E0CAF19134D}" srcOrd="9" destOrd="0" presId="urn:microsoft.com/office/officeart/2005/8/layout/cycle2"/>
    <dgm:cxn modelId="{DDF445AE-63B8-4D59-A414-E960414B4DE5}" type="presParOf" srcId="{91961DAE-AF12-4CAD-9E2A-5E0CAF19134D}" destId="{014B8AF0-1E1C-4A56-8518-B1DADCF15B49}" srcOrd="0" destOrd="0" presId="urn:microsoft.com/office/officeart/2005/8/layout/cycle2"/>
    <dgm:cxn modelId="{0A7C9697-D757-40E1-A7C6-AFC575265A9C}" type="presParOf" srcId="{E06FEC52-683C-4E33-AD53-9DA9CA118CE7}" destId="{BFA503B7-0BAD-41DA-9019-C70EA275CB9B}" srcOrd="10" destOrd="0" presId="urn:microsoft.com/office/officeart/2005/8/layout/cycle2"/>
    <dgm:cxn modelId="{5BFD9CAD-130A-4F19-807C-91C331598ACA}" type="presParOf" srcId="{E06FEC52-683C-4E33-AD53-9DA9CA118CE7}" destId="{043A5524-4AD3-49A8-9F46-3B894C559C01}" srcOrd="11" destOrd="0" presId="urn:microsoft.com/office/officeart/2005/8/layout/cycle2"/>
    <dgm:cxn modelId="{3696BD68-EB30-4DA3-A1AD-BBAC81EBA988}" type="presParOf" srcId="{043A5524-4AD3-49A8-9F46-3B894C559C01}" destId="{132365D7-9F04-4E71-832B-893483292DDE}" srcOrd="0" destOrd="0" presId="urn:microsoft.com/office/officeart/2005/8/layout/cycle2"/>
    <dgm:cxn modelId="{D4D0E556-0861-4AD9-84E2-7B0671C64AF1}" type="presParOf" srcId="{E06FEC52-683C-4E33-AD53-9DA9CA118CE7}" destId="{71950C3D-CB93-4BE9-8F37-D54939891654}" srcOrd="12" destOrd="0" presId="urn:microsoft.com/office/officeart/2005/8/layout/cycle2"/>
    <dgm:cxn modelId="{AAC4E205-F557-4093-BFF6-4849F1B008EB}" type="presParOf" srcId="{E06FEC52-683C-4E33-AD53-9DA9CA118CE7}" destId="{93A262E2-9D0D-4CA3-8195-A48B52FFCDED}" srcOrd="13" destOrd="0" presId="urn:microsoft.com/office/officeart/2005/8/layout/cycle2"/>
    <dgm:cxn modelId="{45806F00-F2C0-4C5A-9E43-51E3AD8E5865}" type="presParOf" srcId="{93A262E2-9D0D-4CA3-8195-A48B52FFCDED}" destId="{45FD7041-C45F-4C17-913B-9BF490F7F93D}" srcOrd="0" destOrd="0" presId="urn:microsoft.com/office/officeart/2005/8/layout/cycle2"/>
    <dgm:cxn modelId="{0736ED30-44E6-4588-B67C-BA048AC41278}" type="presParOf" srcId="{E06FEC52-683C-4E33-AD53-9DA9CA118CE7}" destId="{0A98EC85-162F-4A85-B864-CE92616E3992}" srcOrd="14" destOrd="0" presId="urn:microsoft.com/office/officeart/2005/8/layout/cycle2"/>
    <dgm:cxn modelId="{80491193-3E9A-4DC3-A162-02D8C47A7123}" type="presParOf" srcId="{E06FEC52-683C-4E33-AD53-9DA9CA118CE7}" destId="{4057C833-A894-4637-BFB0-4302BC727AA5}" srcOrd="15" destOrd="0" presId="urn:microsoft.com/office/officeart/2005/8/layout/cycle2"/>
    <dgm:cxn modelId="{3B31D9C2-7489-462F-B751-5A8B2996D68E}" type="presParOf" srcId="{4057C833-A894-4637-BFB0-4302BC727AA5}" destId="{10EF87D5-6334-4166-9421-DFA2A3A8AB7B}" srcOrd="0" destOrd="0" presId="urn:microsoft.com/office/officeart/2005/8/layout/cycle2"/>
    <dgm:cxn modelId="{E5E3F72D-41BA-4BA6-B01C-4FFBFC12D17C}" type="presParOf" srcId="{E06FEC52-683C-4E33-AD53-9DA9CA118CE7}" destId="{1BD3DBA1-19EB-456A-A5F1-91F2F14ED859}" srcOrd="16" destOrd="0" presId="urn:microsoft.com/office/officeart/2005/8/layout/cycle2"/>
    <dgm:cxn modelId="{215B1074-B01B-4AC2-A962-6BC38C943BD6}" type="presParOf" srcId="{E06FEC52-683C-4E33-AD53-9DA9CA118CE7}" destId="{0EF1BD3C-A867-404C-B9C0-29125BE3C86F}" srcOrd="17" destOrd="0" presId="urn:microsoft.com/office/officeart/2005/8/layout/cycle2"/>
    <dgm:cxn modelId="{83DB0E6F-2C9D-4825-98DE-5A44B496FB30}" type="presParOf" srcId="{0EF1BD3C-A867-404C-B9C0-29125BE3C86F}" destId="{C5390AC9-EA14-4296-821A-306FF998DD6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8D64F-8C3C-44A4-A66E-21E19B241401}">
      <dsp:nvSpPr>
        <dsp:cNvPr id="0" name=""/>
        <dsp:cNvSpPr/>
      </dsp:nvSpPr>
      <dsp:spPr>
        <a:xfrm>
          <a:off x="827216" y="0"/>
          <a:ext cx="9375126" cy="4843162"/>
        </a:xfrm>
        <a:prstGeom prst="rightArrow">
          <a:avLst/>
        </a:prstGeom>
        <a:solidFill>
          <a:srgbClr val="F16422"/>
        </a:solidFill>
        <a:ln>
          <a:noFill/>
        </a:ln>
        <a:effectLst/>
      </dsp:spPr>
      <dsp:style>
        <a:lnRef idx="0">
          <a:scrgbClr r="0" g="0" b="0"/>
        </a:lnRef>
        <a:fillRef idx="1">
          <a:scrgbClr r="0" g="0" b="0"/>
        </a:fillRef>
        <a:effectRef idx="0">
          <a:scrgbClr r="0" g="0" b="0"/>
        </a:effectRef>
        <a:fontRef idx="minor"/>
      </dsp:style>
    </dsp:sp>
    <dsp:sp modelId="{49F0843C-8228-4F7A-8899-6CDA3FB1851A}">
      <dsp:nvSpPr>
        <dsp:cNvPr id="0" name=""/>
        <dsp:cNvSpPr/>
      </dsp:nvSpPr>
      <dsp:spPr>
        <a:xfrm>
          <a:off x="3096"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Laws</a:t>
          </a:r>
          <a:endParaRPr lang="en-AU" sz="1100" b="1" kern="1200" dirty="0">
            <a:solidFill>
              <a:srgbClr val="000000"/>
            </a:solidFill>
            <a:latin typeface="Arial"/>
            <a:ea typeface="ＭＳ Ｐゴシック"/>
            <a:cs typeface="Arial"/>
          </a:endParaRPr>
        </a:p>
      </dsp:txBody>
      <dsp:txXfrm>
        <a:off x="60342" y="1510194"/>
        <a:ext cx="1058206" cy="1822772"/>
      </dsp:txXfrm>
    </dsp:sp>
    <dsp:sp modelId="{C99D2D6D-62BE-4C86-AF3B-F97CDE1FCF61}">
      <dsp:nvSpPr>
        <dsp:cNvPr id="0" name=""/>
        <dsp:cNvSpPr/>
      </dsp:nvSpPr>
      <dsp:spPr>
        <a:xfrm>
          <a:off x="1234430"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Sector</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Accreditation</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Codes	</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Contracts Grants  Capacity Assessment </a:t>
          </a:r>
          <a:endParaRPr lang="en-AU" sz="1100" b="1" kern="1200" dirty="0">
            <a:solidFill>
              <a:srgbClr val="000000"/>
            </a:solidFill>
            <a:latin typeface="Arial"/>
            <a:ea typeface="ＭＳ Ｐゴシック"/>
            <a:cs typeface="Arial"/>
          </a:endParaRPr>
        </a:p>
      </dsp:txBody>
      <dsp:txXfrm>
        <a:off x="1291676" y="1510194"/>
        <a:ext cx="1058206" cy="1822772"/>
      </dsp:txXfrm>
    </dsp:sp>
    <dsp:sp modelId="{9C3893C1-C6B2-43A4-867C-22297A619C69}">
      <dsp:nvSpPr>
        <dsp:cNvPr id="0" name=""/>
        <dsp:cNvSpPr/>
      </dsp:nvSpPr>
      <dsp:spPr>
        <a:xfrm>
          <a:off x="2465763"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Policy Framework</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Values </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Procedures</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Training</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Employment</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Finance	</a:t>
          </a:r>
          <a:endParaRPr lang="en-AU" sz="1100" kern="1200" dirty="0">
            <a:solidFill>
              <a:srgbClr val="000000"/>
            </a:solidFill>
            <a:latin typeface="Arial"/>
            <a:ea typeface="ＭＳ Ｐゴシック"/>
            <a:cs typeface="Arial"/>
          </a:endParaRPr>
        </a:p>
      </dsp:txBody>
      <dsp:txXfrm>
        <a:off x="2523009" y="1510194"/>
        <a:ext cx="1058206" cy="1822772"/>
      </dsp:txXfrm>
    </dsp:sp>
    <dsp:sp modelId="{8F79D907-4B78-416E-941E-F77D18E632DF}">
      <dsp:nvSpPr>
        <dsp:cNvPr id="0" name=""/>
        <dsp:cNvSpPr/>
      </dsp:nvSpPr>
      <dsp:spPr>
        <a:xfrm>
          <a:off x="3706622" y="1462479"/>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Prevention</a:t>
          </a:r>
        </a:p>
        <a:p>
          <a:pPr lvl="0" algn="ctr" defTabSz="488950">
            <a:lnSpc>
              <a:spcPct val="90000"/>
            </a:lnSpc>
            <a:spcBef>
              <a:spcPct val="0"/>
            </a:spcBef>
            <a:spcAft>
              <a:spcPct val="35000"/>
            </a:spcAft>
          </a:pPr>
          <a:r>
            <a:rPr lang="en-AU" sz="1100" kern="1200" dirty="0" smtClean="0">
              <a:solidFill>
                <a:srgbClr val="000000"/>
              </a:solidFill>
              <a:latin typeface="Arial"/>
              <a:ea typeface="ＭＳ Ｐゴシック"/>
              <a:cs typeface="Arial"/>
            </a:rPr>
            <a:t>Risk Assess Train Contact and Focal Points</a:t>
          </a:r>
          <a:endParaRPr lang="en-AU" sz="1100" kern="1200" dirty="0">
            <a:solidFill>
              <a:srgbClr val="000000"/>
            </a:solidFill>
            <a:latin typeface="Arial"/>
            <a:ea typeface="ＭＳ Ｐゴシック"/>
            <a:cs typeface="Arial"/>
          </a:endParaRPr>
        </a:p>
      </dsp:txBody>
      <dsp:txXfrm>
        <a:off x="3763868" y="1519725"/>
        <a:ext cx="1058206" cy="1822772"/>
      </dsp:txXfrm>
    </dsp:sp>
    <dsp:sp modelId="{B39A775C-49BA-4405-8088-9E2D13EE8456}">
      <dsp:nvSpPr>
        <dsp:cNvPr id="0" name=""/>
        <dsp:cNvSpPr/>
      </dsp:nvSpPr>
      <dsp:spPr>
        <a:xfrm>
          <a:off x="4928430"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Country Project</a:t>
          </a:r>
          <a:r>
            <a:rPr lang="en-AU" sz="1100" kern="1200" dirty="0" smtClean="0">
              <a:solidFill>
                <a:srgbClr val="000000"/>
              </a:solidFill>
              <a:latin typeface="Arial"/>
              <a:ea typeface="ＭＳ Ｐゴシック"/>
              <a:cs typeface="Arial"/>
            </a:rPr>
            <a:t> Contracts training and capacity complaints mechanism case management information sharing</a:t>
          </a:r>
          <a:endParaRPr lang="en-AU" sz="1100" b="1" kern="1200" dirty="0" smtClean="0">
            <a:solidFill>
              <a:srgbClr val="000000"/>
            </a:solidFill>
            <a:latin typeface="Arial"/>
            <a:ea typeface="ＭＳ Ｐゴシック"/>
            <a:cs typeface="Arial"/>
          </a:endParaRPr>
        </a:p>
      </dsp:txBody>
      <dsp:txXfrm>
        <a:off x="4985676" y="1510194"/>
        <a:ext cx="1058206" cy="1822772"/>
      </dsp:txXfrm>
    </dsp:sp>
    <dsp:sp modelId="{32A54208-256F-4EB7-A332-977F05F4BEC9}">
      <dsp:nvSpPr>
        <dsp:cNvPr id="0" name=""/>
        <dsp:cNvSpPr/>
      </dsp:nvSpPr>
      <dsp:spPr>
        <a:xfrm>
          <a:off x="6159764"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Reporting </a:t>
          </a:r>
          <a:r>
            <a:rPr lang="en-AU" sz="1100" kern="1200" dirty="0" smtClean="0">
              <a:solidFill>
                <a:srgbClr val="000000"/>
              </a:solidFill>
              <a:latin typeface="Arial"/>
              <a:ea typeface="ＭＳ Ｐゴシック"/>
              <a:cs typeface="Arial"/>
            </a:rPr>
            <a:t>SOPs Governance External reporting to authorities Transparency </a:t>
          </a:r>
          <a:endParaRPr lang="en-AU" sz="1100" kern="1200" dirty="0">
            <a:solidFill>
              <a:srgbClr val="000000"/>
            </a:solidFill>
            <a:latin typeface="Arial"/>
            <a:ea typeface="ＭＳ Ｐゴシック"/>
            <a:cs typeface="Arial"/>
          </a:endParaRPr>
        </a:p>
      </dsp:txBody>
      <dsp:txXfrm>
        <a:off x="6217010" y="1510194"/>
        <a:ext cx="1058206" cy="1822772"/>
      </dsp:txXfrm>
    </dsp:sp>
    <dsp:sp modelId="{C7BA4F4F-CAEE-42D4-A572-EDEF35DA61AE}">
      <dsp:nvSpPr>
        <dsp:cNvPr id="0" name=""/>
        <dsp:cNvSpPr/>
      </dsp:nvSpPr>
      <dsp:spPr>
        <a:xfrm>
          <a:off x="7391097"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When things go wrong </a:t>
          </a:r>
          <a:r>
            <a:rPr lang="en-AU" sz="1100" kern="1200" dirty="0" smtClean="0">
              <a:solidFill>
                <a:srgbClr val="000000"/>
              </a:solidFill>
              <a:latin typeface="Arial"/>
              <a:ea typeface="ＭＳ Ｐゴシック"/>
              <a:cs typeface="Arial"/>
            </a:rPr>
            <a:t>SOP for investigation Investigators Processes Handbooks local language and pictorial resources</a:t>
          </a:r>
          <a:endParaRPr lang="en-AU" sz="1100" kern="1200" dirty="0">
            <a:solidFill>
              <a:srgbClr val="000000"/>
            </a:solidFill>
            <a:latin typeface="Arial"/>
            <a:ea typeface="ＭＳ Ｐゴシック"/>
            <a:cs typeface="Arial"/>
          </a:endParaRPr>
        </a:p>
      </dsp:txBody>
      <dsp:txXfrm>
        <a:off x="7448343" y="1510194"/>
        <a:ext cx="1058206" cy="1822772"/>
      </dsp:txXfrm>
    </dsp:sp>
    <dsp:sp modelId="{E8C77C82-6127-4489-AA8D-D3837593EE5B}">
      <dsp:nvSpPr>
        <dsp:cNvPr id="0" name=""/>
        <dsp:cNvSpPr/>
      </dsp:nvSpPr>
      <dsp:spPr>
        <a:xfrm>
          <a:off x="8622431"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Care for victims</a:t>
          </a:r>
          <a:r>
            <a:rPr lang="en-AU" sz="1100" kern="1200" dirty="0" smtClean="0">
              <a:solidFill>
                <a:srgbClr val="000000"/>
              </a:solidFill>
              <a:latin typeface="Arial"/>
              <a:ea typeface="ＭＳ Ｐゴシック"/>
              <a:cs typeface="Arial"/>
            </a:rPr>
            <a:t>  Contact officers local aid and assistance agencies hearing the stories</a:t>
          </a:r>
          <a:endParaRPr lang="en-AU" sz="1100" kern="1200" dirty="0">
            <a:solidFill>
              <a:srgbClr val="000000"/>
            </a:solidFill>
            <a:latin typeface="Arial"/>
            <a:ea typeface="ＭＳ Ｐゴシック"/>
            <a:cs typeface="Arial"/>
          </a:endParaRPr>
        </a:p>
      </dsp:txBody>
      <dsp:txXfrm>
        <a:off x="8679677" y="1510194"/>
        <a:ext cx="1058206" cy="1822772"/>
      </dsp:txXfrm>
    </dsp:sp>
    <dsp:sp modelId="{C925E6A0-DB86-4FFC-A203-263A315B07A6}">
      <dsp:nvSpPr>
        <dsp:cNvPr id="0" name=""/>
        <dsp:cNvSpPr/>
      </dsp:nvSpPr>
      <dsp:spPr>
        <a:xfrm>
          <a:off x="9853764" y="1452948"/>
          <a:ext cx="1172698" cy="1937264"/>
        </a:xfrm>
        <a:prstGeom prst="roundRect">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AU" sz="1100" b="1" kern="1200" dirty="0" smtClean="0">
              <a:solidFill>
                <a:srgbClr val="000000"/>
              </a:solidFill>
              <a:latin typeface="Arial"/>
              <a:ea typeface="ＭＳ Ｐゴシック"/>
              <a:cs typeface="Arial"/>
            </a:rPr>
            <a:t>Reflection and learning </a:t>
          </a:r>
          <a:r>
            <a:rPr lang="en-AU" sz="1100" kern="1200" dirty="0" smtClean="0">
              <a:solidFill>
                <a:srgbClr val="000000"/>
              </a:solidFill>
              <a:latin typeface="Arial"/>
              <a:ea typeface="ＭＳ Ｐゴシック"/>
              <a:cs typeface="Arial"/>
            </a:rPr>
            <a:t>an evolving and dynamic space</a:t>
          </a:r>
          <a:endParaRPr lang="en-AU" sz="1100" kern="1200" dirty="0">
            <a:solidFill>
              <a:srgbClr val="000000"/>
            </a:solidFill>
            <a:latin typeface="Arial"/>
            <a:ea typeface="ＭＳ Ｐゴシック"/>
            <a:cs typeface="Arial"/>
          </a:endParaRPr>
        </a:p>
      </dsp:txBody>
      <dsp:txXfrm>
        <a:off x="9911010" y="1510194"/>
        <a:ext cx="1058206" cy="18227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69840-040F-4F06-9DB5-DBA5E455F59F}">
      <dsp:nvSpPr>
        <dsp:cNvPr id="0" name=""/>
        <dsp:cNvSpPr/>
      </dsp:nvSpPr>
      <dsp:spPr>
        <a:xfrm>
          <a:off x="5205315" y="2614"/>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Laws</a:t>
          </a:r>
          <a:endParaRPr lang="en-AU" sz="900" b="1" kern="1200" dirty="0">
            <a:solidFill>
              <a:srgbClr val="000000"/>
            </a:solidFill>
            <a:latin typeface="Arial"/>
            <a:ea typeface="ＭＳ Ｐゴシック"/>
            <a:cs typeface="Arial"/>
          </a:endParaRPr>
        </a:p>
      </dsp:txBody>
      <dsp:txXfrm>
        <a:off x="5381822" y="179121"/>
        <a:ext cx="852248" cy="852248"/>
      </dsp:txXfrm>
    </dsp:sp>
    <dsp:sp modelId="{788E276F-D7C6-422F-86C4-581226ACE13D}">
      <dsp:nvSpPr>
        <dsp:cNvPr id="0" name=""/>
        <dsp:cNvSpPr/>
      </dsp:nvSpPr>
      <dsp:spPr>
        <a:xfrm rot="1200000">
          <a:off x="6489421" y="708137"/>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a:off x="6492316" y="773073"/>
        <a:ext cx="224032" cy="244066"/>
      </dsp:txXfrm>
    </dsp:sp>
    <dsp:sp modelId="{6AB65E4A-0623-4E53-9E0A-5BC46416DAC8}">
      <dsp:nvSpPr>
        <dsp:cNvPr id="0" name=""/>
        <dsp:cNvSpPr/>
      </dsp:nvSpPr>
      <dsp:spPr>
        <a:xfrm>
          <a:off x="6905334" y="621370"/>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Sector</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Accreditation</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Codes	</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Contracts Grants  Capacity Assessment </a:t>
          </a:r>
          <a:endParaRPr lang="en-AU" sz="900" b="1" kern="1200" dirty="0">
            <a:solidFill>
              <a:srgbClr val="000000"/>
            </a:solidFill>
            <a:latin typeface="Arial"/>
            <a:ea typeface="ＭＳ Ｐゴシック"/>
            <a:cs typeface="Arial"/>
          </a:endParaRPr>
        </a:p>
      </dsp:txBody>
      <dsp:txXfrm>
        <a:off x="7081841" y="797877"/>
        <a:ext cx="852248" cy="852248"/>
      </dsp:txXfrm>
    </dsp:sp>
    <dsp:sp modelId="{ABD49B5B-0F50-4ACC-83A6-252639C819EB}">
      <dsp:nvSpPr>
        <dsp:cNvPr id="0" name=""/>
        <dsp:cNvSpPr/>
      </dsp:nvSpPr>
      <dsp:spPr>
        <a:xfrm rot="3600000">
          <a:off x="7795694" y="1796141"/>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a:off x="7819697" y="1835921"/>
        <a:ext cx="224032" cy="244066"/>
      </dsp:txXfrm>
    </dsp:sp>
    <dsp:sp modelId="{C596E90B-7570-4B05-9A86-978642B37B6E}">
      <dsp:nvSpPr>
        <dsp:cNvPr id="0" name=""/>
        <dsp:cNvSpPr/>
      </dsp:nvSpPr>
      <dsp:spPr>
        <a:xfrm>
          <a:off x="7809894" y="2188115"/>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Policy Framework</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Values </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Procedures</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Training</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Employment</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Finance	</a:t>
          </a:r>
          <a:endParaRPr lang="en-AU" sz="900" kern="1200" dirty="0">
            <a:solidFill>
              <a:srgbClr val="000000"/>
            </a:solidFill>
            <a:latin typeface="Arial"/>
            <a:ea typeface="ＭＳ Ｐゴシック"/>
            <a:cs typeface="Arial"/>
          </a:endParaRPr>
        </a:p>
      </dsp:txBody>
      <dsp:txXfrm>
        <a:off x="7986401" y="2364622"/>
        <a:ext cx="852248" cy="852248"/>
      </dsp:txXfrm>
    </dsp:sp>
    <dsp:sp modelId="{A0A18B87-8437-4C2A-886E-6822E5D23CBA}">
      <dsp:nvSpPr>
        <dsp:cNvPr id="0" name=""/>
        <dsp:cNvSpPr/>
      </dsp:nvSpPr>
      <dsp:spPr>
        <a:xfrm rot="6000000">
          <a:off x="8097000" y="3469256"/>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rot="10800000">
        <a:off x="8153343" y="3503334"/>
        <a:ext cx="224032" cy="244066"/>
      </dsp:txXfrm>
    </dsp:sp>
    <dsp:sp modelId="{3FE6404A-88F5-42CF-8D6C-A06F1206157F}">
      <dsp:nvSpPr>
        <dsp:cNvPr id="0" name=""/>
        <dsp:cNvSpPr/>
      </dsp:nvSpPr>
      <dsp:spPr>
        <a:xfrm>
          <a:off x="7495744" y="3969752"/>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Prevention</a:t>
          </a:r>
        </a:p>
        <a:p>
          <a:pPr lvl="0" algn="ctr" defTabSz="400050">
            <a:lnSpc>
              <a:spcPct val="90000"/>
            </a:lnSpc>
            <a:spcBef>
              <a:spcPct val="0"/>
            </a:spcBef>
            <a:spcAft>
              <a:spcPct val="35000"/>
            </a:spcAft>
          </a:pPr>
          <a:r>
            <a:rPr lang="en-AU" sz="900" kern="1200" dirty="0" smtClean="0">
              <a:solidFill>
                <a:srgbClr val="000000"/>
              </a:solidFill>
              <a:latin typeface="Arial"/>
              <a:ea typeface="ＭＳ Ｐゴシック"/>
              <a:cs typeface="Arial"/>
            </a:rPr>
            <a:t>Risk Assess Train Contact and Focal Points</a:t>
          </a:r>
          <a:endParaRPr lang="en-AU" sz="900" kern="1200" dirty="0">
            <a:solidFill>
              <a:srgbClr val="000000"/>
            </a:solidFill>
            <a:latin typeface="Arial"/>
            <a:ea typeface="ＭＳ Ｐゴシック"/>
            <a:cs typeface="Arial"/>
          </a:endParaRPr>
        </a:p>
      </dsp:txBody>
      <dsp:txXfrm>
        <a:off x="7672251" y="4146259"/>
        <a:ext cx="852248" cy="852248"/>
      </dsp:txXfrm>
    </dsp:sp>
    <dsp:sp modelId="{6DB02D7A-5DC9-4622-83E6-35E57037DCAB}">
      <dsp:nvSpPr>
        <dsp:cNvPr id="0" name=""/>
        <dsp:cNvSpPr/>
      </dsp:nvSpPr>
      <dsp:spPr>
        <a:xfrm rot="8400000">
          <a:off x="7252357" y="4944613"/>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rot="10800000">
        <a:off x="7337139" y="4995110"/>
        <a:ext cx="224032" cy="244066"/>
      </dsp:txXfrm>
    </dsp:sp>
    <dsp:sp modelId="{E5FF0F93-4A55-4FF2-9124-64CDEECD2BDD}">
      <dsp:nvSpPr>
        <dsp:cNvPr id="0" name=""/>
        <dsp:cNvSpPr/>
      </dsp:nvSpPr>
      <dsp:spPr>
        <a:xfrm>
          <a:off x="6109876" y="5132633"/>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Country Project</a:t>
          </a:r>
          <a:r>
            <a:rPr lang="en-AU" sz="900" kern="1200" dirty="0" smtClean="0">
              <a:solidFill>
                <a:srgbClr val="000000"/>
              </a:solidFill>
              <a:latin typeface="Arial"/>
              <a:ea typeface="ＭＳ Ｐゴシック"/>
              <a:cs typeface="Arial"/>
            </a:rPr>
            <a:t> Contracts training and capacity complaints mechanism case management information sharing</a:t>
          </a:r>
          <a:endParaRPr lang="en-AU" sz="900" b="1" kern="1200" dirty="0" smtClean="0">
            <a:solidFill>
              <a:srgbClr val="000000"/>
            </a:solidFill>
            <a:latin typeface="Arial"/>
            <a:ea typeface="ＭＳ Ｐゴシック"/>
            <a:cs typeface="Arial"/>
          </a:endParaRPr>
        </a:p>
      </dsp:txBody>
      <dsp:txXfrm>
        <a:off x="6286383" y="5309140"/>
        <a:ext cx="852248" cy="852248"/>
      </dsp:txXfrm>
    </dsp:sp>
    <dsp:sp modelId="{91961DAE-AF12-4CAD-9E2A-5E0CAF19134D}">
      <dsp:nvSpPr>
        <dsp:cNvPr id="0" name=""/>
        <dsp:cNvSpPr/>
      </dsp:nvSpPr>
      <dsp:spPr>
        <a:xfrm rot="10800000">
          <a:off x="5656982" y="5531876"/>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rot="10800000">
        <a:off x="5752995" y="5613231"/>
        <a:ext cx="224032" cy="244066"/>
      </dsp:txXfrm>
    </dsp:sp>
    <dsp:sp modelId="{BFA503B7-0BAD-41DA-9019-C70EA275CB9B}">
      <dsp:nvSpPr>
        <dsp:cNvPr id="0" name=""/>
        <dsp:cNvSpPr/>
      </dsp:nvSpPr>
      <dsp:spPr>
        <a:xfrm>
          <a:off x="4300754" y="5132633"/>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Reporting</a:t>
          </a:r>
          <a:r>
            <a:rPr lang="en-AU" sz="900" kern="1200" dirty="0" smtClean="0">
              <a:solidFill>
                <a:srgbClr val="000000"/>
              </a:solidFill>
              <a:latin typeface="Arial"/>
              <a:ea typeface="ＭＳ Ｐゴシック"/>
              <a:cs typeface="Arial"/>
            </a:rPr>
            <a:t> SOPs Governance External reporting to authorities Transparency </a:t>
          </a:r>
          <a:endParaRPr lang="en-AU" sz="900" kern="1200" dirty="0">
            <a:solidFill>
              <a:srgbClr val="000000"/>
            </a:solidFill>
            <a:latin typeface="Arial"/>
            <a:ea typeface="ＭＳ Ｐゴシック"/>
            <a:cs typeface="Arial"/>
          </a:endParaRPr>
        </a:p>
      </dsp:txBody>
      <dsp:txXfrm>
        <a:off x="4477261" y="5309140"/>
        <a:ext cx="852248" cy="852248"/>
      </dsp:txXfrm>
    </dsp:sp>
    <dsp:sp modelId="{043A5524-4AD3-49A8-9F46-3B894C559C01}">
      <dsp:nvSpPr>
        <dsp:cNvPr id="0" name=""/>
        <dsp:cNvSpPr/>
      </dsp:nvSpPr>
      <dsp:spPr>
        <a:xfrm rot="13200000">
          <a:off x="4057368" y="4956258"/>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rot="10800000">
        <a:off x="4142150" y="5068471"/>
        <a:ext cx="224032" cy="244066"/>
      </dsp:txXfrm>
    </dsp:sp>
    <dsp:sp modelId="{71950C3D-CB93-4BE9-8F37-D54939891654}">
      <dsp:nvSpPr>
        <dsp:cNvPr id="0" name=""/>
        <dsp:cNvSpPr/>
      </dsp:nvSpPr>
      <dsp:spPr>
        <a:xfrm>
          <a:off x="2914887" y="3969752"/>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When things go wrong </a:t>
          </a:r>
          <a:r>
            <a:rPr lang="en-AU" sz="900" kern="1200" dirty="0" smtClean="0">
              <a:solidFill>
                <a:srgbClr val="000000"/>
              </a:solidFill>
              <a:latin typeface="Arial"/>
              <a:ea typeface="ＭＳ Ｐゴシック"/>
              <a:cs typeface="Arial"/>
            </a:rPr>
            <a:t>SOP for investigation Investigators Processes Handbooks local language and pictorial resources</a:t>
          </a:r>
          <a:endParaRPr lang="en-AU" sz="900" kern="1200" dirty="0">
            <a:solidFill>
              <a:srgbClr val="000000"/>
            </a:solidFill>
            <a:latin typeface="Arial"/>
            <a:ea typeface="ＭＳ Ｐゴシック"/>
            <a:cs typeface="Arial"/>
          </a:endParaRPr>
        </a:p>
      </dsp:txBody>
      <dsp:txXfrm>
        <a:off x="3091394" y="4146259"/>
        <a:ext cx="852248" cy="852248"/>
      </dsp:txXfrm>
    </dsp:sp>
    <dsp:sp modelId="{93A262E2-9D0D-4CA3-8195-A48B52FFCDED}">
      <dsp:nvSpPr>
        <dsp:cNvPr id="0" name=""/>
        <dsp:cNvSpPr/>
      </dsp:nvSpPr>
      <dsp:spPr>
        <a:xfrm rot="15600000">
          <a:off x="3201993" y="3487097"/>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rot="10800000">
        <a:off x="3258336" y="3615729"/>
        <a:ext cx="224032" cy="244066"/>
      </dsp:txXfrm>
    </dsp:sp>
    <dsp:sp modelId="{0A98EC85-162F-4A85-B864-CE92616E3992}">
      <dsp:nvSpPr>
        <dsp:cNvPr id="0" name=""/>
        <dsp:cNvSpPr/>
      </dsp:nvSpPr>
      <dsp:spPr>
        <a:xfrm>
          <a:off x="2600736" y="2188115"/>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Care for victims</a:t>
          </a:r>
          <a:r>
            <a:rPr lang="en-AU" sz="900" kern="1200" dirty="0" smtClean="0">
              <a:solidFill>
                <a:srgbClr val="000000"/>
              </a:solidFill>
              <a:latin typeface="Arial"/>
              <a:ea typeface="ＭＳ Ｐゴシック"/>
              <a:cs typeface="Arial"/>
            </a:rPr>
            <a:t>  Contact officers local aid and assistance agencies hearing the stories</a:t>
          </a:r>
          <a:endParaRPr lang="en-AU" sz="900" kern="1200" dirty="0">
            <a:solidFill>
              <a:srgbClr val="000000"/>
            </a:solidFill>
            <a:latin typeface="Arial"/>
            <a:ea typeface="ＭＳ Ｐゴシック"/>
            <a:cs typeface="Arial"/>
          </a:endParaRPr>
        </a:p>
      </dsp:txBody>
      <dsp:txXfrm>
        <a:off x="2777243" y="2364622"/>
        <a:ext cx="852248" cy="852248"/>
      </dsp:txXfrm>
    </dsp:sp>
    <dsp:sp modelId="{4057C833-A894-4637-BFB0-4302BC727AA5}">
      <dsp:nvSpPr>
        <dsp:cNvPr id="0" name=""/>
        <dsp:cNvSpPr/>
      </dsp:nvSpPr>
      <dsp:spPr>
        <a:xfrm rot="18000000">
          <a:off x="3491096" y="1811830"/>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a:off x="3515099" y="1934760"/>
        <a:ext cx="224032" cy="244066"/>
      </dsp:txXfrm>
    </dsp:sp>
    <dsp:sp modelId="{1BD3DBA1-19EB-456A-A5F1-91F2F14ED859}">
      <dsp:nvSpPr>
        <dsp:cNvPr id="0" name=""/>
        <dsp:cNvSpPr/>
      </dsp:nvSpPr>
      <dsp:spPr>
        <a:xfrm>
          <a:off x="3505297" y="621370"/>
          <a:ext cx="1205262" cy="1205262"/>
        </a:xfrm>
        <a:prstGeom prst="ellipse">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w="25400" cap="flat" cmpd="sng" algn="ctr">
          <a:solidFill>
            <a:srgbClr val="61A53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b="1" kern="1200" dirty="0" smtClean="0">
              <a:solidFill>
                <a:srgbClr val="000000"/>
              </a:solidFill>
              <a:latin typeface="Arial"/>
              <a:ea typeface="ＭＳ Ｐゴシック"/>
              <a:cs typeface="Arial"/>
            </a:rPr>
            <a:t>Reflection and learning</a:t>
          </a:r>
          <a:r>
            <a:rPr lang="en-AU" sz="900" kern="1200" dirty="0" smtClean="0">
              <a:solidFill>
                <a:srgbClr val="000000"/>
              </a:solidFill>
              <a:latin typeface="Arial"/>
              <a:ea typeface="ＭＳ Ｐゴシック"/>
              <a:cs typeface="Arial"/>
            </a:rPr>
            <a:t> an evolving and dynamic space</a:t>
          </a:r>
          <a:endParaRPr lang="en-AU" sz="900" kern="1200" dirty="0">
            <a:solidFill>
              <a:srgbClr val="000000"/>
            </a:solidFill>
            <a:latin typeface="Arial"/>
            <a:ea typeface="ＭＳ Ｐゴシック"/>
            <a:cs typeface="Arial"/>
          </a:endParaRPr>
        </a:p>
      </dsp:txBody>
      <dsp:txXfrm>
        <a:off x="3681804" y="797877"/>
        <a:ext cx="852248" cy="852248"/>
      </dsp:txXfrm>
    </dsp:sp>
    <dsp:sp modelId="{0EF1BD3C-A867-404C-B9C0-29125BE3C86F}">
      <dsp:nvSpPr>
        <dsp:cNvPr id="0" name=""/>
        <dsp:cNvSpPr/>
      </dsp:nvSpPr>
      <dsp:spPr>
        <a:xfrm rot="20400000">
          <a:off x="4789403" y="714333"/>
          <a:ext cx="320045" cy="406776"/>
        </a:xfrm>
        <a:prstGeom prst="rightArrow">
          <a:avLst>
            <a:gd name="adj1" fmla="val 60000"/>
            <a:gd name="adj2" fmla="val 50000"/>
          </a:avLst>
        </a:prstGeom>
        <a:solidFill>
          <a:srgbClr val="F1642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a:p>
      </dsp:txBody>
      <dsp:txXfrm>
        <a:off x="4792298" y="812107"/>
        <a:ext cx="224032" cy="24406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03FD005-FB9D-4204-B785-49D12796FEE7}" type="datetimeFigureOut">
              <a:rPr lang="en-AU" smtClean="0"/>
              <a:t>31/07/2019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334731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03FD005-FB9D-4204-B785-49D12796FEE7}" type="datetimeFigureOut">
              <a:rPr lang="en-AU" smtClean="0"/>
              <a:t>31/07/2019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335650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03FD005-FB9D-4204-B785-49D12796FEE7}" type="datetimeFigureOut">
              <a:rPr lang="en-AU" smtClean="0"/>
              <a:t>31/07/2019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2936221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03FD005-FB9D-4204-B785-49D12796FEE7}" type="datetimeFigureOut">
              <a:rPr lang="en-AU" smtClean="0"/>
              <a:t>31/07/2019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2017587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3FD005-FB9D-4204-B785-49D12796FEE7}" type="datetimeFigureOut">
              <a:rPr lang="en-AU" smtClean="0"/>
              <a:t>31/07/2019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89305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03FD005-FB9D-4204-B785-49D12796FEE7}" type="datetimeFigureOut">
              <a:rPr lang="en-AU" smtClean="0"/>
              <a:t>31/07/2019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34365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03FD005-FB9D-4204-B785-49D12796FEE7}" type="datetimeFigureOut">
              <a:rPr lang="en-AU" smtClean="0"/>
              <a:t>31/07/2019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250892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03FD005-FB9D-4204-B785-49D12796FEE7}" type="datetimeFigureOut">
              <a:rPr lang="en-AU" smtClean="0"/>
              <a:t>31/07/2019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263063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FD005-FB9D-4204-B785-49D12796FEE7}" type="datetimeFigureOut">
              <a:rPr lang="en-AU" smtClean="0"/>
              <a:t>31/07/2019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437863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3FD005-FB9D-4204-B785-49D12796FEE7}" type="datetimeFigureOut">
              <a:rPr lang="en-AU" smtClean="0"/>
              <a:t>31/07/2019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390246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3FD005-FB9D-4204-B785-49D12796FEE7}" type="datetimeFigureOut">
              <a:rPr lang="en-AU" smtClean="0"/>
              <a:t>31/07/2019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C0C67C-5453-42E4-B724-828EBE2FFF71}" type="slidenum">
              <a:rPr lang="en-AU" smtClean="0"/>
              <a:t>‹#›</a:t>
            </a:fld>
            <a:endParaRPr lang="en-AU"/>
          </a:p>
        </p:txBody>
      </p:sp>
    </p:spTree>
    <p:extLst>
      <p:ext uri="{BB962C8B-B14F-4D97-AF65-F5344CB8AC3E}">
        <p14:creationId xmlns:p14="http://schemas.microsoft.com/office/powerpoint/2010/main" val="380261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FD005-FB9D-4204-B785-49D12796FEE7}" type="datetimeFigureOut">
              <a:rPr lang="en-AU" smtClean="0"/>
              <a:t>31/07/2019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0C67C-5453-42E4-B724-828EBE2FFF71}" type="slidenum">
              <a:rPr lang="en-AU" smtClean="0"/>
              <a:t>‹#›</a:t>
            </a:fld>
            <a:endParaRPr lang="en-AU"/>
          </a:p>
        </p:txBody>
      </p:sp>
    </p:spTree>
    <p:extLst>
      <p:ext uri="{BB962C8B-B14F-4D97-AF65-F5344CB8AC3E}">
        <p14:creationId xmlns:p14="http://schemas.microsoft.com/office/powerpoint/2010/main" val="813906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0550" y="-1193800"/>
            <a:ext cx="12192000" cy="2387600"/>
          </a:xfrm>
        </p:spPr>
        <p:txBody>
          <a:bodyPr>
            <a:normAutofit/>
          </a:bodyPr>
          <a:lstStyle/>
          <a:p>
            <a:pPr algn="l"/>
            <a:r>
              <a:rPr lang="en-AU" sz="4800" spc="300" dirty="0" smtClean="0">
                <a:latin typeface="Arial" panose="020B0604020202020204" pitchFamily="34" charset="0"/>
                <a:cs typeface="Arial" panose="020B0604020202020204" pitchFamily="34" charset="0"/>
              </a:rPr>
              <a:t>EXTERNAL CONDUCT STANDARDS</a:t>
            </a:r>
            <a:endParaRPr lang="en-AU" sz="4800" spc="3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90550" y="1552575"/>
            <a:ext cx="9144000" cy="1655762"/>
          </a:xfrm>
        </p:spPr>
        <p:txBody>
          <a:bodyPr/>
          <a:lstStyle/>
          <a:p>
            <a:pPr algn="l"/>
            <a:r>
              <a:rPr lang="en-AU" b="1" spc="300" dirty="0" smtClean="0"/>
              <a:t>1 AUGUST 2019 </a:t>
            </a:r>
          </a:p>
          <a:p>
            <a:pPr algn="l"/>
            <a:r>
              <a:rPr lang="en-AU" spc="300" dirty="0" smtClean="0"/>
              <a:t>Charity Law Association of Australia and New Zealand Conference, Melbourne</a:t>
            </a:r>
            <a:endParaRPr lang="en-AU" spc="300" dirty="0"/>
          </a:p>
        </p:txBody>
      </p:sp>
      <p:sp>
        <p:nvSpPr>
          <p:cNvPr id="4" name="Subtitle 2"/>
          <p:cNvSpPr txBox="1">
            <a:spLocks/>
          </p:cNvSpPr>
          <p:nvPr/>
        </p:nvSpPr>
        <p:spPr>
          <a:xfrm>
            <a:off x="1781175" y="3327399"/>
            <a:ext cx="9791700" cy="188118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AU" sz="2600" b="1" spc="300" dirty="0"/>
              <a:t>Richard Hundt (McCullough Robertson)</a:t>
            </a:r>
          </a:p>
          <a:p>
            <a:pPr algn="l"/>
            <a:r>
              <a:rPr lang="en-AU" sz="2600" b="1" spc="300" dirty="0" smtClean="0"/>
              <a:t>Andrew Lind (Corney &amp; Lind Lawyers)</a:t>
            </a:r>
          </a:p>
          <a:p>
            <a:pPr algn="l"/>
            <a:r>
              <a:rPr lang="en-AU" sz="2600" b="1" spc="300" dirty="0"/>
              <a:t>Sari Baird (Oxfam Australia) </a:t>
            </a:r>
          </a:p>
          <a:p>
            <a:pPr algn="l"/>
            <a:endParaRPr lang="en-AU" b="1" spc="300" dirty="0"/>
          </a:p>
          <a:p>
            <a:pPr algn="l"/>
            <a:r>
              <a:rPr lang="en-AU" spc="300" dirty="0" smtClean="0"/>
              <a:t>Facilitated by Jennifer Beard (University of Melbourne</a:t>
            </a:r>
          </a:p>
          <a:p>
            <a:pPr algn="l"/>
            <a:endParaRPr lang="en-AU" spc="300" dirty="0" smtClean="0"/>
          </a:p>
          <a:p>
            <a:pPr algn="l"/>
            <a:endParaRPr lang="en-AU" spc="300" dirty="0"/>
          </a:p>
        </p:txBody>
      </p:sp>
      <p:pic>
        <p:nvPicPr>
          <p:cNvPr id="1026"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5679843"/>
            <a:ext cx="3383101" cy="811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4" descr="Image result for mccullough roberts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6" name="Picture 5"/>
          <p:cNvPicPr>
            <a:picLocks noChangeAspect="1"/>
          </p:cNvPicPr>
          <p:nvPr/>
        </p:nvPicPr>
        <p:blipFill rotWithShape="1">
          <a:blip r:embed="rId3"/>
          <a:srcRect t="24020" b="19932"/>
          <a:stretch/>
        </p:blipFill>
        <p:spPr>
          <a:xfrm>
            <a:off x="4300536" y="5536279"/>
            <a:ext cx="2214563" cy="1275224"/>
          </a:xfrm>
          <a:prstGeom prst="rect">
            <a:avLst/>
          </a:prstGeom>
        </p:spPr>
      </p:pic>
      <p:sp>
        <p:nvSpPr>
          <p:cNvPr id="7" name="AutoShape 6" descr="Image result for university of melbourne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8" name="Picture 7"/>
          <p:cNvPicPr>
            <a:picLocks noChangeAspect="1"/>
          </p:cNvPicPr>
          <p:nvPr/>
        </p:nvPicPr>
        <p:blipFill>
          <a:blip r:embed="rId4"/>
          <a:stretch>
            <a:fillRect/>
          </a:stretch>
        </p:blipFill>
        <p:spPr>
          <a:xfrm>
            <a:off x="10248900" y="4878865"/>
            <a:ext cx="1924049" cy="1932638"/>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81887" y="5679843"/>
            <a:ext cx="1800225" cy="723900"/>
          </a:xfrm>
          <a:prstGeom prst="rect">
            <a:avLst/>
          </a:prstGeom>
        </p:spPr>
      </p:pic>
    </p:spTree>
    <p:extLst>
      <p:ext uri="{BB962C8B-B14F-4D97-AF65-F5344CB8AC3E}">
        <p14:creationId xmlns:p14="http://schemas.microsoft.com/office/powerpoint/2010/main" val="470074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a:bodyPr>
          <a:lstStyle/>
          <a:p>
            <a:pPr>
              <a:buFontTx/>
              <a:buChar char="-"/>
            </a:pPr>
            <a:r>
              <a:rPr lang="en-AU" dirty="0" smtClean="0"/>
              <a:t>A </a:t>
            </a:r>
            <a:r>
              <a:rPr lang="en-AU" dirty="0"/>
              <a:t>registered </a:t>
            </a:r>
            <a:r>
              <a:rPr lang="en-AU" dirty="0" smtClean="0"/>
              <a:t>entity </a:t>
            </a:r>
            <a:r>
              <a:rPr lang="en-AU" dirty="0"/>
              <a:t>must </a:t>
            </a:r>
            <a:r>
              <a:rPr lang="en-AU" b="1" dirty="0"/>
              <a:t>obtain and keep records </a:t>
            </a:r>
            <a:r>
              <a:rPr lang="en-AU" dirty="0"/>
              <a:t>necessary to prepare a summary of its activities outside of Australia on a </a:t>
            </a:r>
            <a:r>
              <a:rPr lang="en-AU" b="1" dirty="0" smtClean="0"/>
              <a:t>country-by-country </a:t>
            </a:r>
            <a:r>
              <a:rPr lang="en-AU" dirty="0"/>
              <a:t>basis </a:t>
            </a:r>
            <a:r>
              <a:rPr lang="en-AU" b="1" dirty="0"/>
              <a:t>for each financial year </a:t>
            </a:r>
            <a:r>
              <a:rPr lang="en-AU" dirty="0"/>
              <a:t>during which it: </a:t>
            </a:r>
          </a:p>
          <a:p>
            <a:pPr lvl="1">
              <a:buFontTx/>
              <a:buChar char="-"/>
            </a:pPr>
            <a:r>
              <a:rPr lang="en-AU" b="1" dirty="0" smtClean="0"/>
              <a:t>operates</a:t>
            </a:r>
            <a:r>
              <a:rPr lang="en-AU" dirty="0" smtClean="0"/>
              <a:t> outside Australia, or</a:t>
            </a:r>
          </a:p>
          <a:p>
            <a:pPr lvl="1">
              <a:buFontTx/>
              <a:buChar char="-"/>
            </a:pPr>
            <a:r>
              <a:rPr lang="en-AU" b="1" dirty="0" smtClean="0"/>
              <a:t>gives resources</a:t>
            </a:r>
            <a:r>
              <a:rPr lang="en-AU" dirty="0" smtClean="0"/>
              <a:t> (including funds) to </a:t>
            </a:r>
            <a:r>
              <a:rPr lang="en-AU" b="1" dirty="0" smtClean="0"/>
              <a:t>third parties</a:t>
            </a:r>
            <a:r>
              <a:rPr lang="en-AU" dirty="0" smtClean="0"/>
              <a:t> </a:t>
            </a:r>
            <a:r>
              <a:rPr lang="en-AU" b="1" i="1" dirty="0" smtClean="0"/>
              <a:t>outside</a:t>
            </a:r>
            <a:r>
              <a:rPr lang="en-AU" b="1" dirty="0" smtClean="0"/>
              <a:t> Australia </a:t>
            </a:r>
            <a:r>
              <a:rPr lang="en-AU" dirty="0" smtClean="0"/>
              <a:t>(or </a:t>
            </a:r>
            <a:r>
              <a:rPr lang="en-AU" b="1" i="1" dirty="0" smtClean="0"/>
              <a:t>within</a:t>
            </a:r>
            <a:r>
              <a:rPr lang="en-AU" dirty="0" smtClean="0"/>
              <a:t> </a:t>
            </a:r>
            <a:r>
              <a:rPr lang="en-AU" b="1" dirty="0" smtClean="0"/>
              <a:t>Australia for use outside Australia</a:t>
            </a:r>
            <a:r>
              <a:rPr lang="en-AU" dirty="0" smtClean="0"/>
              <a:t>)</a:t>
            </a:r>
          </a:p>
          <a:p>
            <a:pPr>
              <a:buFontTx/>
              <a:buChar char="-"/>
            </a:pPr>
            <a:r>
              <a:rPr lang="en-AU" dirty="0" smtClean="0"/>
              <a:t>The records obtained </a:t>
            </a:r>
            <a:r>
              <a:rPr lang="en-AU" dirty="0"/>
              <a:t>and kept must include information on the registered entity’s </a:t>
            </a:r>
            <a:r>
              <a:rPr lang="en-AU" b="1" dirty="0"/>
              <a:t>expenditure</a:t>
            </a:r>
            <a:r>
              <a:rPr lang="en-AU" dirty="0"/>
              <a:t> </a:t>
            </a:r>
            <a:r>
              <a:rPr lang="en-AU" b="1" dirty="0"/>
              <a:t>relating to its activities outside Australia on a country by country basis </a:t>
            </a:r>
            <a:r>
              <a:rPr lang="en-AU" dirty="0"/>
              <a:t>for the financial </a:t>
            </a:r>
            <a:r>
              <a:rPr lang="en-AU" dirty="0" smtClean="0"/>
              <a:t>year</a:t>
            </a:r>
          </a:p>
        </p:txBody>
      </p:sp>
      <p:sp>
        <p:nvSpPr>
          <p:cNvPr id="4" name="Title 3"/>
          <p:cNvSpPr>
            <a:spLocks noGrp="1"/>
          </p:cNvSpPr>
          <p:nvPr>
            <p:ph type="title"/>
          </p:nvPr>
        </p:nvSpPr>
        <p:spPr/>
        <p:txBody>
          <a:bodyPr/>
          <a:lstStyle/>
          <a:p>
            <a:r>
              <a:rPr lang="en-AU" b="1" spc="300" dirty="0" smtClean="0"/>
              <a:t>ECS 2 – Annual review of overseas activities and record-keeping</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3904550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055" y="1574713"/>
            <a:ext cx="10680290" cy="4593686"/>
          </a:xfrm>
        </p:spPr>
        <p:txBody>
          <a:bodyPr>
            <a:normAutofit fontScale="92500" lnSpcReduction="10000"/>
          </a:bodyPr>
          <a:lstStyle/>
          <a:p>
            <a:pPr marL="0" indent="0">
              <a:buNone/>
            </a:pPr>
            <a:r>
              <a:rPr lang="en-AU" sz="2700" dirty="0" smtClean="0"/>
              <a:t>Published guidance includes (for example) maintaining records on:</a:t>
            </a:r>
          </a:p>
          <a:p>
            <a:pPr>
              <a:buFontTx/>
              <a:buChar char="-"/>
            </a:pPr>
            <a:r>
              <a:rPr lang="en-AU" sz="2700" dirty="0" smtClean="0"/>
              <a:t>Types of activities conducted outside Australia on a country-by-country basis</a:t>
            </a:r>
          </a:p>
          <a:p>
            <a:pPr>
              <a:buFontTx/>
              <a:buChar char="-"/>
            </a:pPr>
            <a:r>
              <a:rPr lang="en-AU" sz="2700" dirty="0" smtClean="0"/>
              <a:t>Details of how </a:t>
            </a:r>
            <a:r>
              <a:rPr lang="en-AU" dirty="0" smtClean="0"/>
              <a:t>activities outside Australia enabled it to pursue and achieve its purpose on a country-by-country basis</a:t>
            </a:r>
          </a:p>
          <a:p>
            <a:pPr>
              <a:buFontTx/>
              <a:buChar char="-"/>
            </a:pPr>
            <a:r>
              <a:rPr lang="en-AU" dirty="0"/>
              <a:t>D</a:t>
            </a:r>
            <a:r>
              <a:rPr lang="en-AU" dirty="0" smtClean="0"/>
              <a:t>etails </a:t>
            </a:r>
            <a:r>
              <a:rPr lang="en-AU" dirty="0"/>
              <a:t>of all expenditure relating to its activities outside Australia on a country-by-country </a:t>
            </a:r>
            <a:r>
              <a:rPr lang="en-AU" dirty="0" smtClean="0"/>
              <a:t>basis</a:t>
            </a:r>
          </a:p>
          <a:p>
            <a:pPr>
              <a:buFontTx/>
              <a:buChar char="-"/>
            </a:pPr>
            <a:r>
              <a:rPr lang="en-AU" dirty="0"/>
              <a:t>D</a:t>
            </a:r>
            <a:r>
              <a:rPr lang="en-AU" dirty="0" smtClean="0"/>
              <a:t>etails </a:t>
            </a:r>
            <a:r>
              <a:rPr lang="en-AU" dirty="0"/>
              <a:t>of any procedures and processes it used to monitor its overseas </a:t>
            </a:r>
            <a:r>
              <a:rPr lang="en-AU" dirty="0" smtClean="0"/>
              <a:t>operations</a:t>
            </a:r>
          </a:p>
          <a:p>
            <a:pPr>
              <a:buFontTx/>
              <a:buChar char="-"/>
            </a:pPr>
            <a:r>
              <a:rPr lang="en-AU" dirty="0" smtClean="0"/>
              <a:t>A list </a:t>
            </a:r>
            <a:r>
              <a:rPr lang="en-AU" dirty="0"/>
              <a:t>of the third parties it worked with outside </a:t>
            </a:r>
            <a:r>
              <a:rPr lang="en-AU" dirty="0" smtClean="0"/>
              <a:t>Australia</a:t>
            </a:r>
          </a:p>
          <a:p>
            <a:pPr>
              <a:buFontTx/>
              <a:buChar char="-"/>
            </a:pPr>
            <a:r>
              <a:rPr lang="en-AU" dirty="0"/>
              <a:t>D</a:t>
            </a:r>
            <a:r>
              <a:rPr lang="en-AU" dirty="0" smtClean="0"/>
              <a:t>etails </a:t>
            </a:r>
            <a:r>
              <a:rPr lang="en-AU" dirty="0"/>
              <a:t>of any documented claims of inappropriate </a:t>
            </a:r>
            <a:r>
              <a:rPr lang="en-AU" dirty="0" smtClean="0"/>
              <a:t>behaviour and actions taken</a:t>
            </a:r>
            <a:endParaRPr lang="en-AU" dirty="0"/>
          </a:p>
        </p:txBody>
      </p:sp>
      <p:sp>
        <p:nvSpPr>
          <p:cNvPr id="4" name="Title 3"/>
          <p:cNvSpPr>
            <a:spLocks noGrp="1"/>
          </p:cNvSpPr>
          <p:nvPr>
            <p:ph type="title"/>
          </p:nvPr>
        </p:nvSpPr>
        <p:spPr/>
        <p:txBody>
          <a:bodyPr/>
          <a:lstStyle/>
          <a:p>
            <a:r>
              <a:rPr lang="en-AU" b="1" spc="300" dirty="0" smtClean="0"/>
              <a:t>ECS 2 – ACNC Guidance</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595341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a:bodyPr>
          <a:lstStyle/>
          <a:p>
            <a:pPr marL="0" indent="0">
              <a:buNone/>
            </a:pPr>
            <a:r>
              <a:rPr lang="en-AU" dirty="0" smtClean="0"/>
              <a:t>A registered entity must take </a:t>
            </a:r>
            <a:r>
              <a:rPr lang="en-AU" b="1" i="1" dirty="0" smtClean="0"/>
              <a:t>reasonable steps </a:t>
            </a:r>
            <a:r>
              <a:rPr lang="en-AU" dirty="0" smtClean="0"/>
              <a:t>to:</a:t>
            </a:r>
          </a:p>
          <a:p>
            <a:pPr>
              <a:buFontTx/>
              <a:buChar char="-"/>
            </a:pPr>
            <a:r>
              <a:rPr lang="en-AU" b="1" dirty="0" smtClean="0"/>
              <a:t>minimise </a:t>
            </a:r>
            <a:r>
              <a:rPr lang="en-AU" b="1" dirty="0"/>
              <a:t>any risk of</a:t>
            </a:r>
            <a:r>
              <a:rPr lang="en-AU" dirty="0"/>
              <a:t> </a:t>
            </a:r>
            <a:r>
              <a:rPr lang="en-AU" b="1" dirty="0"/>
              <a:t>corruption, fraud, bribery or other financial impropriety </a:t>
            </a:r>
            <a:r>
              <a:rPr lang="en-AU" dirty="0"/>
              <a:t>by its </a:t>
            </a:r>
            <a:r>
              <a:rPr lang="en-AU" dirty="0" smtClean="0"/>
              <a:t>‘responsible entities’, </a:t>
            </a:r>
            <a:r>
              <a:rPr lang="en-AU" dirty="0"/>
              <a:t>employees, volunteers and third parties outside </a:t>
            </a:r>
            <a:r>
              <a:rPr lang="en-AU" dirty="0" smtClean="0"/>
              <a:t>Australia, and</a:t>
            </a:r>
          </a:p>
          <a:p>
            <a:pPr>
              <a:buFontTx/>
              <a:buChar char="-"/>
            </a:pPr>
            <a:r>
              <a:rPr lang="en-AU" b="1" dirty="0" smtClean="0"/>
              <a:t>minimise </a:t>
            </a:r>
            <a:r>
              <a:rPr lang="en-AU" b="1" dirty="0"/>
              <a:t>and document </a:t>
            </a:r>
            <a:r>
              <a:rPr lang="en-AU" dirty="0"/>
              <a:t>any </a:t>
            </a:r>
            <a:r>
              <a:rPr lang="en-AU" b="1" dirty="0"/>
              <a:t>perceived or actual material conflicts</a:t>
            </a:r>
            <a:r>
              <a:rPr lang="en-AU" dirty="0"/>
              <a:t> </a:t>
            </a:r>
            <a:r>
              <a:rPr lang="en-AU" b="1" dirty="0"/>
              <a:t>of interest </a:t>
            </a:r>
            <a:r>
              <a:rPr lang="en-AU" dirty="0"/>
              <a:t>for their employees, volunteers, third parties and responsible entities outside Australia</a:t>
            </a:r>
            <a:endParaRPr lang="en-AU" dirty="0" smtClean="0"/>
          </a:p>
        </p:txBody>
      </p:sp>
      <p:sp>
        <p:nvSpPr>
          <p:cNvPr id="4" name="Title 3"/>
          <p:cNvSpPr>
            <a:spLocks noGrp="1"/>
          </p:cNvSpPr>
          <p:nvPr>
            <p:ph type="title"/>
          </p:nvPr>
        </p:nvSpPr>
        <p:spPr/>
        <p:txBody>
          <a:bodyPr/>
          <a:lstStyle/>
          <a:p>
            <a:r>
              <a:rPr lang="en-AU" b="1" spc="300" dirty="0" smtClean="0"/>
              <a:t>ECS 3 – Anti-fraud and </a:t>
            </a:r>
            <a:br>
              <a:rPr lang="en-AU" b="1" spc="300" dirty="0" smtClean="0"/>
            </a:br>
            <a:r>
              <a:rPr lang="en-AU" b="1" spc="300" dirty="0" smtClean="0"/>
              <a:t>anti-corruption</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2556771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a:bodyPr>
          <a:lstStyle/>
          <a:p>
            <a:pPr marL="0" indent="0">
              <a:buNone/>
            </a:pPr>
            <a:r>
              <a:rPr lang="en-AU" dirty="0" smtClean="0"/>
              <a:t>Published guidance provides that a </a:t>
            </a:r>
            <a:r>
              <a:rPr lang="en-AU" dirty="0"/>
              <a:t>registered </a:t>
            </a:r>
            <a:r>
              <a:rPr lang="en-AU" dirty="0" smtClean="0"/>
              <a:t>entity should </a:t>
            </a:r>
            <a:r>
              <a:rPr lang="en-AU" b="1" dirty="0"/>
              <a:t>identify and assess the risks of fraud or other financial impropriety </a:t>
            </a:r>
            <a:r>
              <a:rPr lang="en-AU" dirty="0"/>
              <a:t>it faces when carrying out its work overseas, and develop a plan to manage these </a:t>
            </a:r>
            <a:r>
              <a:rPr lang="en-AU" dirty="0" smtClean="0"/>
              <a:t>risks – reasonable steps may include (for example):</a:t>
            </a:r>
          </a:p>
          <a:p>
            <a:pPr>
              <a:buFontTx/>
              <a:buChar char="-"/>
            </a:pPr>
            <a:r>
              <a:rPr lang="en-AU" dirty="0" smtClean="0"/>
              <a:t>Clear policies and adequate controls for proper and ethical financial management</a:t>
            </a:r>
          </a:p>
          <a:p>
            <a:pPr>
              <a:buFontTx/>
              <a:buChar char="-"/>
            </a:pPr>
            <a:r>
              <a:rPr lang="en-AU" dirty="0" smtClean="0"/>
              <a:t>Proper supervision in fundraising, financial management and reporting</a:t>
            </a:r>
          </a:p>
          <a:p>
            <a:pPr>
              <a:buFontTx/>
              <a:buChar char="-"/>
            </a:pPr>
            <a:r>
              <a:rPr lang="en-AU" dirty="0" smtClean="0"/>
              <a:t>Adopt, and abide by, clear conflicts of interest policies and procedures</a:t>
            </a:r>
          </a:p>
          <a:p>
            <a:pPr>
              <a:buFontTx/>
              <a:buChar char="-"/>
            </a:pPr>
            <a:r>
              <a:rPr lang="en-AU" dirty="0" smtClean="0"/>
              <a:t>Ensuring clear written agreements with third parties on functions and responsibilities</a:t>
            </a:r>
          </a:p>
        </p:txBody>
      </p:sp>
      <p:sp>
        <p:nvSpPr>
          <p:cNvPr id="4" name="Title 3"/>
          <p:cNvSpPr>
            <a:spLocks noGrp="1"/>
          </p:cNvSpPr>
          <p:nvPr>
            <p:ph type="title"/>
          </p:nvPr>
        </p:nvSpPr>
        <p:spPr/>
        <p:txBody>
          <a:bodyPr/>
          <a:lstStyle/>
          <a:p>
            <a:r>
              <a:rPr lang="en-AU" b="1" spc="300" dirty="0" smtClean="0"/>
              <a:t>ECS 3 – ACNC Guidance</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1757391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841182" cy="4593686"/>
          </a:xfrm>
        </p:spPr>
        <p:txBody>
          <a:bodyPr>
            <a:normAutofit fontScale="85000" lnSpcReduction="10000"/>
          </a:bodyPr>
          <a:lstStyle/>
          <a:p>
            <a:pPr marL="0" indent="0">
              <a:buNone/>
            </a:pPr>
            <a:r>
              <a:rPr lang="en-AU" dirty="0" smtClean="0"/>
              <a:t>A registered entity must take reasonable steps to ensure the safety of vulnerable individuals </a:t>
            </a:r>
            <a:r>
              <a:rPr lang="en-AU" dirty="0"/>
              <a:t>outside Australia to the extent that those individuals </a:t>
            </a:r>
            <a:r>
              <a:rPr lang="en-AU" b="1" i="1" dirty="0"/>
              <a:t>are being provided with services, or accessing benefits, under programs provided </a:t>
            </a:r>
            <a:r>
              <a:rPr lang="en-AU" b="1" i="1" dirty="0" smtClean="0"/>
              <a:t>by</a:t>
            </a:r>
            <a:r>
              <a:rPr lang="en-AU" dirty="0" smtClean="0"/>
              <a:t>:</a:t>
            </a:r>
          </a:p>
          <a:p>
            <a:pPr>
              <a:buFontTx/>
              <a:buChar char="-"/>
            </a:pPr>
            <a:r>
              <a:rPr lang="en-AU" dirty="0" smtClean="0"/>
              <a:t>the </a:t>
            </a:r>
            <a:r>
              <a:rPr lang="en-AU" b="1" dirty="0"/>
              <a:t>registered </a:t>
            </a:r>
            <a:r>
              <a:rPr lang="en-AU" b="1" dirty="0" smtClean="0"/>
              <a:t>entity</a:t>
            </a:r>
            <a:r>
              <a:rPr lang="en-AU" dirty="0"/>
              <a:t>,</a:t>
            </a:r>
            <a:r>
              <a:rPr lang="en-AU" dirty="0" smtClean="0"/>
              <a:t> or</a:t>
            </a:r>
          </a:p>
          <a:p>
            <a:pPr>
              <a:buFontTx/>
              <a:buChar char="-"/>
            </a:pPr>
            <a:r>
              <a:rPr lang="en-AU" dirty="0" smtClean="0"/>
              <a:t>a </a:t>
            </a:r>
            <a:r>
              <a:rPr lang="en-AU" b="1" dirty="0"/>
              <a:t>third party</a:t>
            </a:r>
            <a:r>
              <a:rPr lang="en-AU" dirty="0"/>
              <a:t> in collaboration with the registered </a:t>
            </a:r>
            <a:r>
              <a:rPr lang="en-AU" dirty="0" smtClean="0"/>
              <a:t>entity</a:t>
            </a:r>
            <a:br>
              <a:rPr lang="en-AU" dirty="0" smtClean="0"/>
            </a:br>
            <a:endParaRPr lang="en-AU" dirty="0" smtClean="0"/>
          </a:p>
          <a:p>
            <a:pPr marL="0" indent="0">
              <a:buNone/>
            </a:pPr>
            <a:r>
              <a:rPr lang="en-AU" dirty="0" smtClean="0"/>
              <a:t>The registered </a:t>
            </a:r>
            <a:r>
              <a:rPr lang="en-AU" dirty="0"/>
              <a:t>entity must take reasonable steps to ensure the safety of vulnerable individuals outside Australia to the extent that those individuals </a:t>
            </a:r>
            <a:r>
              <a:rPr lang="en-AU" b="1" i="1" dirty="0"/>
              <a:t>are engaged </a:t>
            </a:r>
            <a:r>
              <a:rPr lang="en-AU" b="1" i="1" dirty="0" smtClean="0"/>
              <a:t>by</a:t>
            </a:r>
            <a:r>
              <a:rPr lang="en-AU" dirty="0" smtClean="0"/>
              <a:t>:</a:t>
            </a:r>
          </a:p>
          <a:p>
            <a:pPr>
              <a:buFontTx/>
              <a:buChar char="-"/>
            </a:pPr>
            <a:r>
              <a:rPr lang="en-AU" dirty="0" smtClean="0"/>
              <a:t>the </a:t>
            </a:r>
            <a:r>
              <a:rPr lang="en-AU" b="1" dirty="0"/>
              <a:t>registered </a:t>
            </a:r>
            <a:r>
              <a:rPr lang="en-AU" b="1" dirty="0" smtClean="0"/>
              <a:t>entity</a:t>
            </a:r>
            <a:r>
              <a:rPr lang="en-AU" dirty="0" smtClean="0"/>
              <a:t>, or</a:t>
            </a:r>
          </a:p>
          <a:p>
            <a:pPr>
              <a:buFontTx/>
              <a:buChar char="-"/>
            </a:pPr>
            <a:r>
              <a:rPr lang="en-AU" dirty="0" smtClean="0"/>
              <a:t>a </a:t>
            </a:r>
            <a:r>
              <a:rPr lang="en-AU" b="1" dirty="0"/>
              <a:t>third party</a:t>
            </a:r>
            <a:r>
              <a:rPr lang="en-AU" dirty="0"/>
              <a:t> in collaboration with the registered </a:t>
            </a:r>
            <a:r>
              <a:rPr lang="en-AU" dirty="0" smtClean="0"/>
              <a:t>entity,</a:t>
            </a:r>
          </a:p>
          <a:p>
            <a:pPr marL="0" indent="0">
              <a:buNone/>
            </a:pPr>
            <a:r>
              <a:rPr lang="en-AU" dirty="0" smtClean="0"/>
              <a:t>to </a:t>
            </a:r>
            <a:r>
              <a:rPr lang="en-AU" dirty="0"/>
              <a:t>provide services or benefits on behalf of the registered entity or the third </a:t>
            </a:r>
            <a:r>
              <a:rPr lang="en-AU" dirty="0" smtClean="0"/>
              <a:t>party.</a:t>
            </a:r>
            <a:endParaRPr lang="en-AU" dirty="0"/>
          </a:p>
          <a:p>
            <a:pPr marL="0" indent="0">
              <a:buNone/>
            </a:pPr>
            <a:endParaRPr lang="en-AU" dirty="0"/>
          </a:p>
        </p:txBody>
      </p:sp>
      <p:sp>
        <p:nvSpPr>
          <p:cNvPr id="4" name="Title 3"/>
          <p:cNvSpPr>
            <a:spLocks noGrp="1"/>
          </p:cNvSpPr>
          <p:nvPr>
            <p:ph type="title"/>
          </p:nvPr>
        </p:nvSpPr>
        <p:spPr/>
        <p:txBody>
          <a:bodyPr/>
          <a:lstStyle/>
          <a:p>
            <a:r>
              <a:rPr lang="en-AU" b="1" spc="300" dirty="0" smtClean="0"/>
              <a:t>ECS 4 – Protection of vulnerable individuals</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
        <p:nvSpPr>
          <p:cNvPr id="2" name="TextBox 1"/>
          <p:cNvSpPr txBox="1"/>
          <p:nvPr/>
        </p:nvSpPr>
        <p:spPr>
          <a:xfrm>
            <a:off x="651166" y="5956124"/>
            <a:ext cx="11253601" cy="646331"/>
          </a:xfrm>
          <a:prstGeom prst="rect">
            <a:avLst/>
          </a:prstGeom>
          <a:solidFill>
            <a:schemeClr val="bg1">
              <a:lumMod val="85000"/>
            </a:schemeClr>
          </a:solidFill>
        </p:spPr>
        <p:txBody>
          <a:bodyPr wrap="square" rtlCol="0">
            <a:spAutoFit/>
          </a:bodyPr>
          <a:lstStyle/>
          <a:p>
            <a:r>
              <a:rPr lang="en-AU" b="1" dirty="0" smtClean="0"/>
              <a:t>Note: ‘Vulnerable individual’</a:t>
            </a:r>
            <a:r>
              <a:rPr lang="en-AU" dirty="0" smtClean="0"/>
              <a:t> means a </a:t>
            </a:r>
            <a:r>
              <a:rPr lang="en-AU" dirty="0"/>
              <a:t>child (being an individual under 18 years </a:t>
            </a:r>
            <a:r>
              <a:rPr lang="en-AU" dirty="0" smtClean="0"/>
              <a:t>old)</a:t>
            </a:r>
            <a:r>
              <a:rPr lang="en-AU" dirty="0"/>
              <a:t> </a:t>
            </a:r>
            <a:r>
              <a:rPr lang="en-AU" dirty="0" smtClean="0"/>
              <a:t>or an </a:t>
            </a:r>
            <a:r>
              <a:rPr lang="en-AU" dirty="0"/>
              <a:t>individual who is or may be unable to take care of themselves, or is unable to protect themselves against harm or </a:t>
            </a:r>
            <a:r>
              <a:rPr lang="en-AU" dirty="0" smtClean="0"/>
              <a:t>exploitation</a:t>
            </a:r>
            <a:endParaRPr lang="en-AU" dirty="0"/>
          </a:p>
        </p:txBody>
      </p:sp>
    </p:spTree>
    <p:extLst>
      <p:ext uri="{BB962C8B-B14F-4D97-AF65-F5344CB8AC3E}">
        <p14:creationId xmlns:p14="http://schemas.microsoft.com/office/powerpoint/2010/main" val="3091484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a:bodyPr>
          <a:lstStyle/>
          <a:p>
            <a:pPr marL="0" indent="0">
              <a:buNone/>
            </a:pPr>
            <a:r>
              <a:rPr lang="en-AU" dirty="0"/>
              <a:t>A</a:t>
            </a:r>
            <a:r>
              <a:rPr lang="en-AU" dirty="0" smtClean="0"/>
              <a:t> registered should </a:t>
            </a:r>
            <a:r>
              <a:rPr lang="en-AU" b="1" dirty="0"/>
              <a:t>identify and assess the risks to vulnerable people</a:t>
            </a:r>
            <a:r>
              <a:rPr lang="en-AU" dirty="0"/>
              <a:t> associated with its activities </a:t>
            </a:r>
            <a:r>
              <a:rPr lang="en-AU" dirty="0" smtClean="0"/>
              <a:t>overseas, including paying </a:t>
            </a:r>
            <a:r>
              <a:rPr lang="en-AU" dirty="0"/>
              <a:t>special attention to </a:t>
            </a:r>
            <a:r>
              <a:rPr lang="en-AU" b="1" dirty="0"/>
              <a:t>high-risk activities </a:t>
            </a:r>
            <a:r>
              <a:rPr lang="en-AU" dirty="0"/>
              <a:t>linked to children and vulnerable people, such as </a:t>
            </a:r>
            <a:r>
              <a:rPr lang="en-AU" b="1" dirty="0"/>
              <a:t>overseas volunteering </a:t>
            </a:r>
            <a:r>
              <a:rPr lang="en-AU" dirty="0"/>
              <a:t>and </a:t>
            </a:r>
            <a:r>
              <a:rPr lang="en-AU" b="1" dirty="0"/>
              <a:t>child </a:t>
            </a:r>
            <a:r>
              <a:rPr lang="en-AU" b="1" dirty="0" smtClean="0"/>
              <a:t>sponsorship </a:t>
            </a:r>
            <a:r>
              <a:rPr lang="en-AU" dirty="0" smtClean="0"/>
              <a:t>– reasonable steps may include (for example):</a:t>
            </a:r>
          </a:p>
          <a:p>
            <a:pPr>
              <a:buFontTx/>
              <a:buChar char="-"/>
            </a:pPr>
            <a:r>
              <a:rPr lang="en-AU" dirty="0" smtClean="0"/>
              <a:t>Develop and implement a code of conduct</a:t>
            </a:r>
          </a:p>
          <a:p>
            <a:pPr>
              <a:buFontTx/>
              <a:buChar char="-"/>
            </a:pPr>
            <a:r>
              <a:rPr lang="en-AU" dirty="0" smtClean="0"/>
              <a:t>Ensure privacy of vulnerable people is protected</a:t>
            </a:r>
          </a:p>
          <a:p>
            <a:pPr>
              <a:buFontTx/>
              <a:buChar char="-"/>
            </a:pPr>
            <a:r>
              <a:rPr lang="en-AU" dirty="0" smtClean="0"/>
              <a:t>Conduct background checks on staff and volunteers</a:t>
            </a:r>
          </a:p>
          <a:p>
            <a:pPr>
              <a:buFontTx/>
              <a:buChar char="-"/>
            </a:pPr>
            <a:r>
              <a:rPr lang="en-AU" dirty="0" smtClean="0"/>
              <a:t>Develop and adopt a policy to apply to staff, volunteers, third parties and visitors to protect vulnerable individuals </a:t>
            </a:r>
          </a:p>
          <a:p>
            <a:pPr>
              <a:buFontTx/>
              <a:buChar char="-"/>
            </a:pPr>
            <a:endParaRPr lang="en-AU" dirty="0" smtClean="0"/>
          </a:p>
          <a:p>
            <a:pPr>
              <a:buFontTx/>
              <a:buChar char="-"/>
            </a:pPr>
            <a:endParaRPr lang="en-AU" dirty="0" smtClean="0"/>
          </a:p>
        </p:txBody>
      </p:sp>
      <p:sp>
        <p:nvSpPr>
          <p:cNvPr id="4" name="Title 3"/>
          <p:cNvSpPr>
            <a:spLocks noGrp="1"/>
          </p:cNvSpPr>
          <p:nvPr>
            <p:ph type="title"/>
          </p:nvPr>
        </p:nvSpPr>
        <p:spPr/>
        <p:txBody>
          <a:bodyPr/>
          <a:lstStyle/>
          <a:p>
            <a:r>
              <a:rPr lang="en-AU" b="1" spc="300" dirty="0" smtClean="0"/>
              <a:t>ECS 4 – ACNC Guidance</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2412152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3837039" cy="1997970"/>
          </a:xfrm>
        </p:spPr>
        <p:txBody>
          <a:bodyPr>
            <a:normAutofit/>
          </a:bodyPr>
          <a:lstStyle/>
          <a:p>
            <a:pPr marL="0" indent="0">
              <a:buNone/>
            </a:pPr>
            <a:r>
              <a:rPr lang="en-AU" sz="1400" b="1" spc="300" dirty="0" smtClean="0">
                <a:latin typeface="Arial" panose="020B0604020202020204" pitchFamily="34" charset="0"/>
                <a:cs typeface="Arial" panose="020B0604020202020204" pitchFamily="34" charset="0"/>
              </a:rPr>
              <a:t>Richard </a:t>
            </a:r>
            <a:r>
              <a:rPr lang="en-AU" sz="1400" b="1" spc="300" dirty="0" err="1" smtClean="0">
                <a:latin typeface="Arial" panose="020B0604020202020204" pitchFamily="34" charset="0"/>
                <a:cs typeface="Arial" panose="020B0604020202020204" pitchFamily="34" charset="0"/>
              </a:rPr>
              <a:t>Hundt</a:t>
            </a:r>
            <a:endParaRPr lang="en-AU" sz="1400" b="1" spc="300" dirty="0" smtClean="0">
              <a:latin typeface="Arial" panose="020B0604020202020204" pitchFamily="34" charset="0"/>
              <a:cs typeface="Arial" panose="020B0604020202020204" pitchFamily="34" charset="0"/>
            </a:endParaRPr>
          </a:p>
          <a:p>
            <a:pPr marL="0" indent="0">
              <a:buNone/>
            </a:pPr>
            <a:r>
              <a:rPr lang="en-AU" sz="1400" spc="300" dirty="0" smtClean="0">
                <a:latin typeface="Arial" panose="020B0604020202020204" pitchFamily="34" charset="0"/>
                <a:cs typeface="Arial" panose="020B0604020202020204" pitchFamily="34" charset="0"/>
              </a:rPr>
              <a:t>Senior Associate</a:t>
            </a:r>
          </a:p>
          <a:p>
            <a:pPr marL="0" indent="0">
              <a:buNone/>
            </a:pPr>
            <a:r>
              <a:rPr lang="en-AU" sz="1400" spc="300" dirty="0" smtClean="0">
                <a:latin typeface="Arial" panose="020B0604020202020204" pitchFamily="34" charset="0"/>
                <a:cs typeface="Arial" panose="020B0604020202020204" pitchFamily="34" charset="0"/>
              </a:rPr>
              <a:t>McCullough </a:t>
            </a:r>
            <a:r>
              <a:rPr lang="en-AU" sz="1400" spc="300" dirty="0" smtClean="0">
                <a:latin typeface="Arial" panose="020B0604020202020204" pitchFamily="34" charset="0"/>
                <a:cs typeface="Arial" panose="020B0604020202020204" pitchFamily="34" charset="0"/>
              </a:rPr>
              <a:t>Robertson Lawyers</a:t>
            </a:r>
            <a:endParaRPr lang="en-AU" sz="1400" spc="300" dirty="0" smtClean="0">
              <a:latin typeface="Arial" panose="020B0604020202020204" pitchFamily="34" charset="0"/>
              <a:cs typeface="Arial" panose="020B0604020202020204" pitchFamily="34" charset="0"/>
            </a:endParaRPr>
          </a:p>
          <a:p>
            <a:pPr marL="0" indent="0">
              <a:buNone/>
            </a:pPr>
            <a:r>
              <a:rPr lang="en-AU" sz="1400" spc="300" dirty="0" smtClean="0">
                <a:latin typeface="Arial" panose="020B0604020202020204" pitchFamily="34" charset="0"/>
                <a:cs typeface="Arial" panose="020B0604020202020204" pitchFamily="34" charset="0"/>
              </a:rPr>
              <a:t>P: (07) 3233 </a:t>
            </a:r>
            <a:r>
              <a:rPr lang="en-AU" sz="1400" spc="300" dirty="0" smtClean="0">
                <a:latin typeface="Arial" panose="020B0604020202020204" pitchFamily="34" charset="0"/>
                <a:cs typeface="Arial" panose="020B0604020202020204" pitchFamily="34" charset="0"/>
              </a:rPr>
              <a:t>8674</a:t>
            </a:r>
          </a:p>
          <a:p>
            <a:pPr marL="0" indent="0">
              <a:buNone/>
            </a:pPr>
            <a:r>
              <a:rPr lang="en-AU" sz="1400" spc="300" dirty="0" smtClean="0">
                <a:latin typeface="Arial" panose="020B0604020202020204" pitchFamily="34" charset="0"/>
                <a:cs typeface="Arial" panose="020B0604020202020204" pitchFamily="34" charset="0"/>
              </a:rPr>
              <a:t>M: 0433 532 498</a:t>
            </a:r>
            <a:endParaRPr lang="en-AU" sz="1400" spc="300" dirty="0" smtClean="0">
              <a:latin typeface="Arial" panose="020B0604020202020204" pitchFamily="34" charset="0"/>
              <a:cs typeface="Arial" panose="020B0604020202020204" pitchFamily="34" charset="0"/>
            </a:endParaRPr>
          </a:p>
          <a:p>
            <a:pPr marL="0" indent="0">
              <a:buNone/>
            </a:pPr>
            <a:r>
              <a:rPr lang="en-AU" sz="1400" u="sng" spc="300" dirty="0" smtClean="0">
                <a:latin typeface="Arial" panose="020B0604020202020204" pitchFamily="34" charset="0"/>
                <a:cs typeface="Arial" panose="020B0604020202020204" pitchFamily="34" charset="0"/>
              </a:rPr>
              <a:t>rhundt@mccullough.com.au</a:t>
            </a:r>
            <a:endParaRPr lang="en-AU" sz="1400" u="sng" spc="300" dirty="0">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lstStyle/>
          <a:p>
            <a:r>
              <a:rPr lang="en-AU" b="1" spc="300" dirty="0" smtClean="0"/>
              <a:t>Contact</a:t>
            </a:r>
            <a:endParaRPr lang="en-AU" dirty="0"/>
          </a:p>
        </p:txBody>
      </p:sp>
      <p:pic>
        <p:nvPicPr>
          <p:cNvPr id="5" name="Picture 4"/>
          <p:cNvPicPr>
            <a:picLocks noChangeAspect="1"/>
          </p:cNvPicPr>
          <p:nvPr/>
        </p:nvPicPr>
        <p:blipFill rotWithShape="1">
          <a:blip r:embed="rId2"/>
          <a:srcRect t="24020" b="19932"/>
          <a:stretch/>
        </p:blipFill>
        <p:spPr>
          <a:xfrm>
            <a:off x="9620929" y="254894"/>
            <a:ext cx="2214563" cy="1275224"/>
          </a:xfrm>
          <a:prstGeom prst="rect">
            <a:avLst/>
          </a:prstGeom>
        </p:spPr>
      </p:pic>
    </p:spTree>
    <p:extLst>
      <p:ext uri="{BB962C8B-B14F-4D97-AF65-F5344CB8AC3E}">
        <p14:creationId xmlns:p14="http://schemas.microsoft.com/office/powerpoint/2010/main" val="1630446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subTitle" idx="1"/>
          </p:nvPr>
        </p:nvSpPr>
        <p:spPr>
          <a:xfrm>
            <a:off x="1774020" y="1340043"/>
            <a:ext cx="8716180" cy="4538079"/>
          </a:xfrm>
        </p:spPr>
        <p:txBody>
          <a:bodyPr/>
          <a:lstStyle/>
          <a:p>
            <a:pPr eaLnBrk="1" hangingPunct="1"/>
            <a:endParaRPr lang="en-US" altLang="zh-CN" sz="1000" b="1" dirty="0">
              <a:latin typeface="Arial" charset="0"/>
              <a:sym typeface="Arial" charset="0"/>
            </a:endParaRPr>
          </a:p>
          <a:p>
            <a:pPr eaLnBrk="1" hangingPunct="1"/>
            <a:r>
              <a:rPr lang="en-US" altLang="zh-CN" sz="3600" b="1" dirty="0">
                <a:latin typeface="Arial" charset="0"/>
                <a:sym typeface="Arial" charset="0"/>
              </a:rPr>
              <a:t>CLAANZ 2019</a:t>
            </a:r>
            <a:endParaRPr lang="en-US" sz="3600" b="1" i="1" dirty="0">
              <a:latin typeface="Arial" pitchFamily="34" charset="0"/>
              <a:cs typeface="Arial" pitchFamily="34" charset="0"/>
            </a:endParaRPr>
          </a:p>
          <a:p>
            <a:pPr eaLnBrk="1" hangingPunct="1"/>
            <a:endParaRPr lang="en-AU" altLang="zh-CN" sz="1400" dirty="0">
              <a:latin typeface="Arial" charset="0"/>
              <a:sym typeface="Arial" charset="0"/>
            </a:endParaRPr>
          </a:p>
          <a:p>
            <a:pPr eaLnBrk="1" hangingPunct="1"/>
            <a:r>
              <a:rPr lang="en-AU" altLang="zh-CN" sz="2300" dirty="0">
                <a:latin typeface="Arial" charset="0"/>
                <a:sym typeface="Arial" charset="0"/>
              </a:rPr>
              <a:t>External Conduct Standards</a:t>
            </a:r>
          </a:p>
          <a:p>
            <a:pPr eaLnBrk="1" hangingPunct="1"/>
            <a:endParaRPr lang="en-AU" altLang="zh-CN" sz="2300" dirty="0">
              <a:latin typeface="Arial" charset="0"/>
              <a:sym typeface="Arial" charset="0"/>
            </a:endParaRPr>
          </a:p>
          <a:p>
            <a:pPr eaLnBrk="1" hangingPunct="1"/>
            <a:r>
              <a:rPr lang="en-AU" altLang="zh-CN" sz="2300" dirty="0">
                <a:latin typeface="Arial" charset="0"/>
                <a:sym typeface="Arial" charset="0"/>
              </a:rPr>
              <a:t>Andrew Lind, Chairman &amp; Director</a:t>
            </a:r>
          </a:p>
          <a:p>
            <a:pPr eaLnBrk="1" hangingPunct="1"/>
            <a:endParaRPr lang="en-AU" altLang="zh-CN" sz="1000" dirty="0">
              <a:latin typeface="Arial" charset="0"/>
              <a:sym typeface="Arial" charset="0"/>
            </a:endParaRPr>
          </a:p>
          <a:p>
            <a:pPr eaLnBrk="1" hangingPunct="1"/>
            <a:endParaRPr lang="en-AU" altLang="zh-CN" sz="1000" dirty="0">
              <a:latin typeface="Arial" charset="0"/>
              <a:sym typeface="Arial" charset="0"/>
            </a:endParaRPr>
          </a:p>
          <a:p>
            <a:pPr>
              <a:spcBef>
                <a:spcPts val="0"/>
              </a:spcBef>
            </a:pPr>
            <a:r>
              <a:rPr lang="en-AU" altLang="zh-CN" sz="2000" dirty="0">
                <a:latin typeface="Arial" charset="0"/>
                <a:sym typeface="Arial" charset="0"/>
              </a:rPr>
              <a:t>Melbourne – 1 August 2019</a:t>
            </a:r>
          </a:p>
          <a:p>
            <a:pPr>
              <a:spcBef>
                <a:spcPts val="0"/>
              </a:spcBef>
            </a:pPr>
            <a:endParaRPr lang="en-AU" altLang="zh-CN" sz="2000" dirty="0">
              <a:latin typeface="Arial" charset="0"/>
              <a:sym typeface="Arial" charset="0"/>
            </a:endParaRPr>
          </a:p>
        </p:txBody>
      </p:sp>
      <p:sp>
        <p:nvSpPr>
          <p:cNvPr id="1027"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17</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1026"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3"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2291639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1700208"/>
            <a:ext cx="8355828" cy="4394013"/>
          </a:xfrm>
        </p:spPr>
        <p:txBody>
          <a:bodyPr>
            <a:normAutofit fontScale="92500" lnSpcReduction="10000"/>
          </a:bodyPr>
          <a:lstStyle/>
          <a:p>
            <a:pPr algn="l">
              <a:spcBef>
                <a:spcPts val="0"/>
              </a:spcBef>
              <a:buFont typeface="Arial" pitchFamily="34" charset="0"/>
              <a:buChar char="•"/>
            </a:pPr>
            <a:r>
              <a:rPr lang="en-AU" altLang="zh-CN" sz="2000" dirty="0">
                <a:latin typeface="Arial" charset="0"/>
                <a:sym typeface="Arial" charset="0"/>
              </a:rPr>
              <a:t> </a:t>
            </a:r>
            <a:r>
              <a:rPr lang="en-AU" altLang="zh-CN" sz="1800" b="1" dirty="0">
                <a:latin typeface="Arial" charset="0"/>
                <a:sym typeface="Arial" charset="0"/>
              </a:rPr>
              <a:t>Operates</a:t>
            </a:r>
            <a:r>
              <a:rPr lang="en-AU" altLang="zh-CN" sz="1800" dirty="0">
                <a:latin typeface="Arial" charset="0"/>
                <a:sym typeface="Arial" charset="0"/>
              </a:rPr>
              <a:t> outside Australia </a:t>
            </a:r>
            <a:r>
              <a:rPr lang="en-AU" altLang="zh-CN" sz="1800" u="sng" dirty="0">
                <a:latin typeface="Arial" charset="0"/>
                <a:sym typeface="Arial" charset="0"/>
              </a:rPr>
              <a:t>in whole or in part</a:t>
            </a:r>
          </a:p>
          <a:p>
            <a:pPr algn="l">
              <a:spcBef>
                <a:spcPts val="0"/>
              </a:spcBef>
              <a:buFont typeface="Arial" pitchFamily="34" charset="0"/>
              <a:buChar char="•"/>
            </a:pPr>
            <a:endParaRPr lang="en-AU" altLang="zh-CN" sz="1200" dirty="0">
              <a:latin typeface="Arial" charset="0"/>
              <a:sym typeface="Arial" charset="0"/>
            </a:endParaRPr>
          </a:p>
          <a:p>
            <a:pPr algn="l">
              <a:spcBef>
                <a:spcPts val="0"/>
              </a:spcBef>
              <a:buFont typeface="Arial" pitchFamily="34" charset="0"/>
              <a:buChar char="•"/>
            </a:pPr>
            <a:r>
              <a:rPr lang="en-AU" altLang="zh-CN" sz="1800" dirty="0">
                <a:latin typeface="Arial" charset="0"/>
                <a:sym typeface="Arial" charset="0"/>
              </a:rPr>
              <a:t> Application – each EC Standard has the following words - </a:t>
            </a:r>
          </a:p>
          <a:p>
            <a:pPr algn="l">
              <a:spcBef>
                <a:spcPts val="0"/>
              </a:spcBef>
            </a:pPr>
            <a:r>
              <a:rPr lang="en-AU" altLang="zh-CN" sz="2000" dirty="0">
                <a:latin typeface="Arial" charset="0"/>
                <a:sym typeface="Arial" charset="0"/>
              </a:rPr>
              <a:t>       </a:t>
            </a:r>
            <a:r>
              <a:rPr lang="en-AU" altLang="zh-CN" sz="1600" i="1" dirty="0">
                <a:latin typeface="Arial" charset="0"/>
                <a:sym typeface="Arial" charset="0"/>
              </a:rPr>
              <a:t>(2) This standard applies to a </a:t>
            </a:r>
            <a:r>
              <a:rPr lang="en-AU" altLang="zh-CN" sz="1600" b="1" i="1" dirty="0">
                <a:latin typeface="Arial" charset="0"/>
                <a:sym typeface="Arial" charset="0"/>
              </a:rPr>
              <a:t>registered entity </a:t>
            </a:r>
            <a:r>
              <a:rPr lang="en-AU" altLang="zh-CN" sz="1600" i="1" dirty="0">
                <a:latin typeface="Arial" charset="0"/>
                <a:sym typeface="Arial" charset="0"/>
              </a:rPr>
              <a:t>that is:</a:t>
            </a:r>
          </a:p>
          <a:p>
            <a:pPr algn="l">
              <a:spcBef>
                <a:spcPts val="0"/>
              </a:spcBef>
            </a:pPr>
            <a:r>
              <a:rPr lang="en-AU" altLang="zh-CN" sz="1600" i="1" dirty="0">
                <a:latin typeface="Arial" charset="0"/>
                <a:sym typeface="Arial" charset="0"/>
              </a:rPr>
              <a:t>	(a) operating outside Australia; or</a:t>
            </a:r>
          </a:p>
          <a:p>
            <a:pPr algn="l">
              <a:spcBef>
                <a:spcPts val="0"/>
              </a:spcBef>
            </a:pPr>
            <a:r>
              <a:rPr lang="en-AU" altLang="zh-CN" sz="1600" i="1" dirty="0">
                <a:latin typeface="Arial" charset="0"/>
                <a:sym typeface="Arial" charset="0"/>
              </a:rPr>
              <a:t>	(b) working with third parties that are operating outside Australia</a:t>
            </a:r>
          </a:p>
          <a:p>
            <a:pPr algn="l">
              <a:spcBef>
                <a:spcPts val="0"/>
              </a:spcBef>
            </a:pPr>
            <a:endParaRPr lang="en-AU" altLang="zh-CN" sz="1200" i="1" dirty="0">
              <a:latin typeface="Arial" charset="0"/>
              <a:sym typeface="Arial" charset="0"/>
            </a:endParaRPr>
          </a:p>
          <a:p>
            <a:pPr algn="l">
              <a:spcBef>
                <a:spcPts val="0"/>
              </a:spcBef>
              <a:buFont typeface="Arial" pitchFamily="34" charset="0"/>
              <a:buChar char="•"/>
            </a:pPr>
            <a:r>
              <a:rPr lang="en-AU" altLang="zh-CN" sz="1800" dirty="0">
                <a:latin typeface="Arial" charset="0"/>
                <a:sym typeface="Arial" charset="0"/>
              </a:rPr>
              <a:t> Regulation 50.4</a:t>
            </a:r>
          </a:p>
          <a:p>
            <a:pPr algn="l"/>
            <a:r>
              <a:rPr lang="en-AU" sz="2000" i="1" dirty="0">
                <a:latin typeface="Arial" charset="0"/>
                <a:sym typeface="Arial" charset="0"/>
              </a:rPr>
              <a:t>       </a:t>
            </a:r>
            <a:r>
              <a:rPr lang="en-AU" sz="1600" b="1" i="1" dirty="0">
                <a:latin typeface="Arial" pitchFamily="34" charset="0"/>
                <a:cs typeface="Arial" pitchFamily="34" charset="0"/>
              </a:rPr>
              <a:t>50.4  Application—operating outside Australia</a:t>
            </a:r>
            <a:endParaRPr lang="en-US" sz="1600" dirty="0">
              <a:latin typeface="Arial" pitchFamily="34" charset="0"/>
              <a:cs typeface="Arial" pitchFamily="34" charset="0"/>
            </a:endParaRPr>
          </a:p>
          <a:p>
            <a:pPr algn="l"/>
            <a:r>
              <a:rPr lang="en-AU" sz="1600" i="1" dirty="0">
                <a:latin typeface="Arial" pitchFamily="34" charset="0"/>
                <a:cs typeface="Arial" pitchFamily="34" charset="0"/>
              </a:rPr>
              <a:t>               (1) For the purposes of this Division, a registered entity, or a third party, 	    </a:t>
            </a:r>
            <a:r>
              <a:rPr lang="en-AU" sz="1600" b="1" i="1" dirty="0">
                <a:latin typeface="Arial" pitchFamily="34" charset="0"/>
                <a:cs typeface="Arial" pitchFamily="34" charset="0"/>
              </a:rPr>
              <a:t>operates outside Australia if</a:t>
            </a:r>
            <a:r>
              <a:rPr lang="en-AU" sz="1600" i="1" dirty="0">
                <a:latin typeface="Arial" pitchFamily="34" charset="0"/>
                <a:cs typeface="Arial" pitchFamily="34" charset="0"/>
              </a:rPr>
              <a:t> it operates outside Australia </a:t>
            </a:r>
            <a:r>
              <a:rPr lang="en-AU" sz="1600" i="1" dirty="0">
                <a:solidFill>
                  <a:srgbClr val="FF0000"/>
                </a:solidFill>
                <a:latin typeface="Arial" pitchFamily="34" charset="0"/>
                <a:cs typeface="Arial" pitchFamily="34" charset="0"/>
              </a:rPr>
              <a:t>in whole or in part</a:t>
            </a:r>
            <a:r>
              <a:rPr lang="en-AU" sz="1600" i="1" dirty="0">
                <a:latin typeface="Arial" pitchFamily="34" charset="0"/>
                <a:cs typeface="Arial" pitchFamily="34" charset="0"/>
              </a:rPr>
              <a:t>.</a:t>
            </a:r>
            <a:endParaRPr lang="en-US" sz="1600" dirty="0">
              <a:latin typeface="Arial" pitchFamily="34" charset="0"/>
              <a:cs typeface="Arial" pitchFamily="34" charset="0"/>
            </a:endParaRPr>
          </a:p>
          <a:p>
            <a:pPr algn="l"/>
            <a:r>
              <a:rPr lang="en-AU" sz="1600" i="1" dirty="0">
                <a:latin typeface="Arial" pitchFamily="34" charset="0"/>
                <a:cs typeface="Arial" pitchFamily="34" charset="0"/>
              </a:rPr>
              <a:t>              (2) However, a registered entity </a:t>
            </a:r>
            <a:r>
              <a:rPr lang="en-AU" sz="1600" b="1" i="1" dirty="0">
                <a:latin typeface="Arial" pitchFamily="34" charset="0"/>
                <a:cs typeface="Arial" pitchFamily="34" charset="0"/>
              </a:rPr>
              <a:t>does not operate outside Australia only 	   because</a:t>
            </a:r>
            <a:r>
              <a:rPr lang="en-AU" sz="1600" i="1" dirty="0">
                <a:latin typeface="Arial" pitchFamily="34" charset="0"/>
                <a:cs typeface="Arial" pitchFamily="34" charset="0"/>
              </a:rPr>
              <a:t> it carries out </a:t>
            </a:r>
            <a:r>
              <a:rPr lang="en-AU" sz="1600" i="1" u="sng" dirty="0">
                <a:latin typeface="Arial" pitchFamily="34" charset="0"/>
                <a:cs typeface="Arial" pitchFamily="34" charset="0"/>
              </a:rPr>
              <a:t>activities</a:t>
            </a:r>
            <a:r>
              <a:rPr lang="en-AU" sz="1600" i="1" dirty="0">
                <a:latin typeface="Arial" pitchFamily="34" charset="0"/>
                <a:cs typeface="Arial" pitchFamily="34" charset="0"/>
              </a:rPr>
              <a:t> outside Australia (including providing funds to 	   be used outside Australia) </a:t>
            </a:r>
            <a:r>
              <a:rPr lang="en-AU" sz="1600" i="1" u="sng" dirty="0">
                <a:latin typeface="Arial" pitchFamily="34" charset="0"/>
                <a:cs typeface="Arial" pitchFamily="34" charset="0"/>
              </a:rPr>
              <a:t>that are directly related to the pursuit of the   </a:t>
            </a:r>
            <a:r>
              <a:rPr lang="en-AU" sz="1600" i="1" dirty="0">
                <a:latin typeface="Arial" pitchFamily="34" charset="0"/>
                <a:cs typeface="Arial" pitchFamily="34" charset="0"/>
              </a:rPr>
              <a:t>	   </a:t>
            </a:r>
            <a:r>
              <a:rPr lang="en-AU" sz="1600" i="1" u="sng" dirty="0">
                <a:latin typeface="Arial" pitchFamily="34" charset="0"/>
                <a:cs typeface="Arial" pitchFamily="34" charset="0"/>
              </a:rPr>
              <a:t>registered entity’s purposes in Australia and merely incidental to its operations </a:t>
            </a:r>
            <a:r>
              <a:rPr lang="en-AU" sz="1600" i="1" dirty="0">
                <a:latin typeface="Arial" pitchFamily="34" charset="0"/>
                <a:cs typeface="Arial" pitchFamily="34" charset="0"/>
              </a:rPr>
              <a:t>	   </a:t>
            </a:r>
            <a:r>
              <a:rPr lang="en-AU" sz="1600" i="1" u="sng" dirty="0">
                <a:latin typeface="Arial" pitchFamily="34" charset="0"/>
                <a:cs typeface="Arial" pitchFamily="34" charset="0"/>
              </a:rPr>
              <a:t>in Australia</a:t>
            </a:r>
            <a:r>
              <a:rPr lang="en-AU" sz="1600" i="1" dirty="0">
                <a:latin typeface="Arial" pitchFamily="34" charset="0"/>
                <a:cs typeface="Arial" pitchFamily="34" charset="0"/>
              </a:rPr>
              <a:t>.</a:t>
            </a:r>
            <a:endParaRPr lang="en-US" sz="1600" dirty="0">
              <a:latin typeface="Arial" pitchFamily="34" charset="0"/>
              <a:cs typeface="Arial" pitchFamily="34" charset="0"/>
            </a:endParaRPr>
          </a:p>
          <a:p>
            <a:pPr algn="l">
              <a:spcBef>
                <a:spcPts val="0"/>
              </a:spcBef>
            </a:pPr>
            <a:endParaRPr lang="en-AU" altLang="zh-CN" sz="2000" i="1" dirty="0">
              <a:latin typeface="Arial" charset="0"/>
              <a:sym typeface="Arial" charset="0"/>
            </a:endParaRPr>
          </a:p>
          <a:p>
            <a:pPr algn="l">
              <a:spcBef>
                <a:spcPts val="0"/>
              </a:spcBef>
            </a:pPr>
            <a:endParaRPr lang="en-AU" altLang="zh-CN" sz="2000" dirty="0">
              <a:latin typeface="Arial" charset="0"/>
              <a:sym typeface="Arial" charset="0"/>
            </a:endParaRPr>
          </a:p>
          <a:p>
            <a:pPr algn="l"/>
            <a:r>
              <a:rPr lang="en-AU" sz="1100" b="1" dirty="0"/>
              <a:t> </a:t>
            </a:r>
            <a:endParaRPr lang="en-AU" sz="1100" dirty="0"/>
          </a:p>
          <a:p>
            <a:pPr algn="l">
              <a:spcBef>
                <a:spcPts val="0"/>
              </a:spcBef>
            </a:pPr>
            <a:endParaRPr lang="en-AU" altLang="zh-CN" sz="1100" dirty="0">
              <a:latin typeface="Arial" charset="0"/>
              <a:sym typeface="Arial" charset="0"/>
            </a:endParaRPr>
          </a:p>
        </p:txBody>
      </p:sp>
      <p:sp>
        <p:nvSpPr>
          <p:cNvPr id="14" name="TextBox 13"/>
          <p:cNvSpPr txBox="1"/>
          <p:nvPr/>
        </p:nvSpPr>
        <p:spPr>
          <a:xfrm>
            <a:off x="1990120" y="1051912"/>
            <a:ext cx="7635499" cy="584775"/>
          </a:xfrm>
          <a:prstGeom prst="rect">
            <a:avLst/>
          </a:prstGeom>
          <a:noFill/>
        </p:spPr>
        <p:txBody>
          <a:bodyPr wrap="square" rtlCol="0">
            <a:spAutoFit/>
          </a:bodyPr>
          <a:lstStyle/>
          <a:p>
            <a:r>
              <a:rPr lang="en-AU" sz="3200" dirty="0">
                <a:latin typeface="Arial" pitchFamily="34" charset="0"/>
                <a:cs typeface="Arial" pitchFamily="34" charset="0"/>
              </a:rPr>
              <a:t>Application – Operating Outside Australia</a:t>
            </a:r>
            <a:endParaRPr lang="en-US" sz="32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18</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1766777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918087" y="1123945"/>
            <a:ext cx="7635499" cy="646331"/>
          </a:xfrm>
          <a:prstGeom prst="rect">
            <a:avLst/>
          </a:prstGeom>
          <a:noFill/>
        </p:spPr>
        <p:txBody>
          <a:bodyPr wrap="square" rtlCol="0">
            <a:spAutoFit/>
          </a:bodyPr>
          <a:lstStyle/>
          <a:p>
            <a:r>
              <a:rPr lang="en-AU" sz="3600" dirty="0">
                <a:latin typeface="Arial" pitchFamily="34" charset="0"/>
                <a:cs typeface="Arial" pitchFamily="34" charset="0"/>
              </a:rPr>
              <a:t>Outside Australia</a:t>
            </a:r>
            <a:endParaRPr lang="en-US" sz="36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19</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graphicFrame>
        <p:nvGraphicFramePr>
          <p:cNvPr id="10" name="Table 9"/>
          <p:cNvGraphicFramePr>
            <a:graphicFrameLocks noGrp="1"/>
          </p:cNvGraphicFramePr>
          <p:nvPr/>
        </p:nvGraphicFramePr>
        <p:xfrm>
          <a:off x="2134185" y="2060371"/>
          <a:ext cx="7347366" cy="3337560"/>
        </p:xfrm>
        <a:graphic>
          <a:graphicData uri="http://schemas.openxmlformats.org/drawingml/2006/table">
            <a:tbl>
              <a:tblPr firstRow="1" bandRow="1">
                <a:tableStyleId>{5940675A-B579-460E-94D1-54222C63F5DA}</a:tableStyleId>
              </a:tblPr>
              <a:tblGrid>
                <a:gridCol w="2691410">
                  <a:extLst>
                    <a:ext uri="{9D8B030D-6E8A-4147-A177-3AD203B41FA5}">
                      <a16:colId xmlns:a16="http://schemas.microsoft.com/office/drawing/2014/main" val="20000"/>
                    </a:ext>
                  </a:extLst>
                </a:gridCol>
                <a:gridCol w="4655956">
                  <a:extLst>
                    <a:ext uri="{9D8B030D-6E8A-4147-A177-3AD203B41FA5}">
                      <a16:colId xmlns:a16="http://schemas.microsoft.com/office/drawing/2014/main" val="20001"/>
                    </a:ext>
                  </a:extLst>
                </a:gridCol>
              </a:tblGrid>
              <a:tr h="1188545">
                <a:tc>
                  <a:txBody>
                    <a:bodyPr/>
                    <a:lstStyle/>
                    <a:p>
                      <a:r>
                        <a:rPr lang="en-AU" sz="2400" b="1" dirty="0" smtClean="0"/>
                        <a:t>Caught/Incidental Inclusion </a:t>
                      </a:r>
                      <a:endParaRPr lang="en-US" sz="2400" b="1" dirty="0"/>
                    </a:p>
                  </a:txBody>
                  <a:tcPr>
                    <a:solidFill>
                      <a:schemeClr val="accent3">
                        <a:lumMod val="75000"/>
                      </a:schemeClr>
                    </a:solidFill>
                  </a:tcPr>
                </a:tc>
                <a:tc>
                  <a:txBody>
                    <a:bodyPr/>
                    <a:lstStyle/>
                    <a:p>
                      <a:r>
                        <a:rPr lang="en-AU" sz="2300" b="1" u="sng" dirty="0" smtClean="0"/>
                        <a:t>Any</a:t>
                      </a:r>
                      <a:r>
                        <a:rPr lang="en-AU" sz="2300" u="sng" dirty="0" smtClean="0"/>
                        <a:t> (front line) purpose delivery outside Australia </a:t>
                      </a:r>
                      <a:r>
                        <a:rPr lang="en-AU" sz="2300" dirty="0" smtClean="0"/>
                        <a:t>(including inside Australia activity directly related to outside Australia purpose delivery)</a:t>
                      </a:r>
                    </a:p>
                    <a:p>
                      <a:endParaRPr lang="en-US" sz="2300" dirty="0"/>
                    </a:p>
                  </a:txBody>
                  <a:tcPr/>
                </a:tc>
                <a:extLst>
                  <a:ext uri="{0D108BD9-81ED-4DB2-BD59-A6C34878D82A}">
                    <a16:rowId xmlns:a16="http://schemas.microsoft.com/office/drawing/2014/main" val="10000"/>
                  </a:ext>
                </a:extLst>
              </a:tr>
              <a:tr h="1188545">
                <a:tc>
                  <a:txBody>
                    <a:bodyPr/>
                    <a:lstStyle/>
                    <a:p>
                      <a:r>
                        <a:rPr lang="en-AU" sz="2400" b="1" dirty="0" smtClean="0"/>
                        <a:t>Not Caught/Incidental</a:t>
                      </a:r>
                      <a:r>
                        <a:rPr lang="en-AU" sz="2400" b="1" baseline="0" dirty="0" smtClean="0"/>
                        <a:t> Exclusion</a:t>
                      </a:r>
                      <a:endParaRPr lang="en-US" sz="2400" b="1" dirty="0"/>
                    </a:p>
                  </a:txBody>
                  <a:tcPr>
                    <a:solidFill>
                      <a:schemeClr val="accent3">
                        <a:lumMod val="75000"/>
                      </a:schemeClr>
                    </a:solidFill>
                  </a:tcPr>
                </a:tc>
                <a:tc>
                  <a:txBody>
                    <a:bodyPr/>
                    <a:lstStyle/>
                    <a:p>
                      <a:r>
                        <a:rPr lang="en-AU" sz="2300" u="sng" dirty="0" smtClean="0"/>
                        <a:t>Incidental</a:t>
                      </a:r>
                      <a:r>
                        <a:rPr lang="en-AU" sz="2300" baseline="0" dirty="0" smtClean="0"/>
                        <a:t> activity outside Australia related to (front line) </a:t>
                      </a:r>
                      <a:r>
                        <a:rPr lang="en-AU" sz="2300" u="sng" baseline="0" dirty="0" smtClean="0"/>
                        <a:t>purpose delivery in Australia</a:t>
                      </a:r>
                    </a:p>
                    <a:p>
                      <a:endParaRPr lang="en-US" sz="23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31804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smtClean="0"/>
              <a:t>Overview and ACNC Guidance of External Conduct Standards</a:t>
            </a:r>
            <a:endParaRPr lang="en-AU" dirty="0"/>
          </a:p>
        </p:txBody>
      </p:sp>
      <p:sp>
        <p:nvSpPr>
          <p:cNvPr id="3" name="Subtitle 2"/>
          <p:cNvSpPr>
            <a:spLocks noGrp="1"/>
          </p:cNvSpPr>
          <p:nvPr>
            <p:ph type="subTitle" idx="1"/>
          </p:nvPr>
        </p:nvSpPr>
        <p:spPr/>
        <p:txBody>
          <a:bodyPr/>
          <a:lstStyle/>
          <a:p>
            <a:r>
              <a:rPr lang="en-AU" dirty="0" smtClean="0"/>
              <a:t>Richard Hundt, McCullough Robertson Lawyers</a:t>
            </a:r>
            <a:endParaRPr lang="en-AU" dirty="0"/>
          </a:p>
        </p:txBody>
      </p:sp>
      <p:pic>
        <p:nvPicPr>
          <p:cNvPr id="4" name="Picture 3"/>
          <p:cNvPicPr>
            <a:picLocks noChangeAspect="1"/>
          </p:cNvPicPr>
          <p:nvPr/>
        </p:nvPicPr>
        <p:blipFill rotWithShape="1">
          <a:blip r:embed="rId2"/>
          <a:srcRect t="24020" b="19932"/>
          <a:stretch/>
        </p:blipFill>
        <p:spPr>
          <a:xfrm>
            <a:off x="9620929" y="205020"/>
            <a:ext cx="2214563" cy="1275224"/>
          </a:xfrm>
          <a:prstGeom prst="rect">
            <a:avLst/>
          </a:prstGeom>
        </p:spPr>
      </p:pic>
    </p:spTree>
    <p:extLst>
      <p:ext uri="{BB962C8B-B14F-4D97-AF65-F5344CB8AC3E}">
        <p14:creationId xmlns:p14="http://schemas.microsoft.com/office/powerpoint/2010/main" val="362088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20</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graphicFrame>
        <p:nvGraphicFramePr>
          <p:cNvPr id="6" name="Table 5"/>
          <p:cNvGraphicFramePr>
            <a:graphicFrameLocks noGrp="1"/>
          </p:cNvGraphicFramePr>
          <p:nvPr/>
        </p:nvGraphicFramePr>
        <p:xfrm>
          <a:off x="1774020" y="1268010"/>
          <a:ext cx="8643960" cy="4610112"/>
        </p:xfrm>
        <a:graphic>
          <a:graphicData uri="http://schemas.openxmlformats.org/drawingml/2006/table">
            <a:tbl>
              <a:tblPr firstRow="1" bandRow="1">
                <a:tableStyleId>{7DF18680-E054-41AD-8BC1-D1AEF772440D}</a:tableStyleId>
              </a:tblPr>
              <a:tblGrid>
                <a:gridCol w="4105881">
                  <a:extLst>
                    <a:ext uri="{9D8B030D-6E8A-4147-A177-3AD203B41FA5}">
                      <a16:colId xmlns:a16="http://schemas.microsoft.com/office/drawing/2014/main" val="20000"/>
                    </a:ext>
                  </a:extLst>
                </a:gridCol>
                <a:gridCol w="4538079">
                  <a:extLst>
                    <a:ext uri="{9D8B030D-6E8A-4147-A177-3AD203B41FA5}">
                      <a16:colId xmlns:a16="http://schemas.microsoft.com/office/drawing/2014/main" val="20001"/>
                    </a:ext>
                  </a:extLst>
                </a:gridCol>
              </a:tblGrid>
              <a:tr h="4610112">
                <a:tc>
                  <a:txBody>
                    <a:bodyPr/>
                    <a:lstStyle/>
                    <a:p>
                      <a:r>
                        <a:rPr lang="en-AU" sz="1500" b="0" dirty="0" smtClean="0">
                          <a:solidFill>
                            <a:schemeClr val="tx1"/>
                          </a:solidFill>
                          <a:latin typeface="Arial" pitchFamily="34" charset="0"/>
                          <a:cs typeface="Arial" pitchFamily="34" charset="0"/>
                        </a:rPr>
                        <a:t>EM – </a:t>
                      </a:r>
                      <a:r>
                        <a:rPr lang="en-AU" sz="1500" b="1" i="1" kern="1200" dirty="0" smtClean="0">
                          <a:solidFill>
                            <a:schemeClr val="tx1"/>
                          </a:solidFill>
                          <a:latin typeface="Arial" pitchFamily="34" charset="0"/>
                          <a:ea typeface="+mn-ea"/>
                          <a:cs typeface="Arial" pitchFamily="34" charset="0"/>
                        </a:rPr>
                        <a:t>Example 2—Directly related to purposes and incidental to operations in Australia</a:t>
                      </a:r>
                      <a:endParaRPr lang="en-US" sz="1500" b="1" kern="1200" dirty="0" smtClean="0">
                        <a:solidFill>
                          <a:schemeClr val="tx1"/>
                        </a:solidFill>
                        <a:latin typeface="Arial" pitchFamily="34" charset="0"/>
                        <a:ea typeface="+mn-ea"/>
                        <a:cs typeface="Arial" pitchFamily="34" charset="0"/>
                      </a:endParaRPr>
                    </a:p>
                    <a:p>
                      <a:endParaRPr lang="en-AU" sz="1500" b="0" i="1" u="sng" kern="1200" dirty="0" smtClean="0">
                        <a:solidFill>
                          <a:schemeClr val="tx1"/>
                        </a:solidFill>
                        <a:latin typeface="Arial" pitchFamily="34" charset="0"/>
                        <a:ea typeface="+mn-ea"/>
                        <a:cs typeface="Arial" pitchFamily="34" charset="0"/>
                      </a:endParaRPr>
                    </a:p>
                    <a:p>
                      <a:r>
                        <a:rPr lang="en-AU" sz="1500" b="0" i="1" u="sng" kern="1200" dirty="0" smtClean="0">
                          <a:solidFill>
                            <a:schemeClr val="tx1"/>
                          </a:solidFill>
                          <a:latin typeface="Arial" pitchFamily="34" charset="0"/>
                          <a:ea typeface="+mn-ea"/>
                          <a:cs typeface="Arial" pitchFamily="34" charset="0"/>
                        </a:rPr>
                        <a:t>A registered entity is set up in Australia to help homeless Australians. The entity acquires supplies, such as blankets, from overseas providers who are third parties of the registered entity. The activities are directly related to the registered entity’s purposes in Australia</a:t>
                      </a:r>
                      <a:r>
                        <a:rPr lang="en-AU" sz="1500" b="0" i="1" kern="1200" dirty="0" smtClean="0">
                          <a:solidFill>
                            <a:schemeClr val="tx1"/>
                          </a:solidFill>
                          <a:latin typeface="Arial" pitchFamily="34" charset="0"/>
                          <a:ea typeface="+mn-ea"/>
                          <a:cs typeface="Arial" pitchFamily="34" charset="0"/>
                        </a:rPr>
                        <a:t>. The activities are also incidental when compared to the entity’s operations in Australia because purchase of blankets under the arrangement is incidental to helping homeless Australians, in the sense that it is a factor used in that service.</a:t>
                      </a:r>
                      <a:endParaRPr lang="en-US" sz="1500" b="0" kern="1200" dirty="0" smtClean="0">
                        <a:solidFill>
                          <a:schemeClr val="tx1"/>
                        </a:solidFill>
                        <a:latin typeface="Arial" pitchFamily="34" charset="0"/>
                        <a:ea typeface="+mn-ea"/>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500" b="0" dirty="0" smtClean="0">
                          <a:solidFill>
                            <a:schemeClr val="tx1"/>
                          </a:solidFill>
                          <a:latin typeface="Arial" pitchFamily="34" charset="0"/>
                          <a:cs typeface="Arial" pitchFamily="34" charset="0"/>
                        </a:rPr>
                        <a:t>EM</a:t>
                      </a:r>
                      <a:r>
                        <a:rPr lang="en-AU" sz="1500" b="0" baseline="0" dirty="0" smtClean="0">
                          <a:solidFill>
                            <a:schemeClr val="tx1"/>
                          </a:solidFill>
                          <a:latin typeface="Arial" pitchFamily="34" charset="0"/>
                          <a:cs typeface="Arial" pitchFamily="34" charset="0"/>
                        </a:rPr>
                        <a:t> – </a:t>
                      </a:r>
                      <a:r>
                        <a:rPr lang="en-AU" sz="1500" b="1" i="1" kern="1200" dirty="0" smtClean="0">
                          <a:solidFill>
                            <a:schemeClr val="tx1"/>
                          </a:solidFill>
                          <a:latin typeface="Arial" pitchFamily="34" charset="0"/>
                          <a:ea typeface="+mn-ea"/>
                          <a:cs typeface="Arial" pitchFamily="34" charset="0"/>
                        </a:rPr>
                        <a:t>Example 4—Not directly related but incidental to operations in Australia</a:t>
                      </a:r>
                      <a:endParaRPr lang="en-US" sz="1500" b="1" kern="1200" dirty="0" smtClean="0">
                        <a:solidFill>
                          <a:schemeClr val="tx1"/>
                        </a:solidFill>
                        <a:latin typeface="Arial" pitchFamily="34" charset="0"/>
                        <a:ea typeface="+mn-ea"/>
                        <a:cs typeface="Arial" pitchFamily="34" charset="0"/>
                      </a:endParaRPr>
                    </a:p>
                    <a:p>
                      <a:endParaRPr lang="en-AU" sz="1500" b="0" i="1" kern="1200" dirty="0" smtClean="0">
                        <a:solidFill>
                          <a:schemeClr val="tx1"/>
                        </a:solidFill>
                        <a:latin typeface="Arial" pitchFamily="34" charset="0"/>
                        <a:ea typeface="+mn-ea"/>
                        <a:cs typeface="Arial" pitchFamily="34" charset="0"/>
                      </a:endParaRPr>
                    </a:p>
                    <a:p>
                      <a:r>
                        <a:rPr lang="en-AU" sz="1500" b="0" i="1" kern="1200" dirty="0" smtClean="0">
                          <a:solidFill>
                            <a:schemeClr val="tx1"/>
                          </a:solidFill>
                          <a:latin typeface="Arial" pitchFamily="34" charset="0"/>
                          <a:ea typeface="+mn-ea"/>
                          <a:cs typeface="Arial" pitchFamily="34" charset="0"/>
                        </a:rPr>
                        <a:t>A registered entity which is a church asks for collections in Australia for the purpose of sending the funds overseas to contribute to foreign disaster relief. The registered entity </a:t>
                      </a:r>
                      <a:r>
                        <a:rPr lang="en-AU" sz="1500" b="0" i="1" u="sng" kern="1200" dirty="0" smtClean="0">
                          <a:solidFill>
                            <a:schemeClr val="tx1"/>
                          </a:solidFill>
                          <a:latin typeface="Arial" pitchFamily="34" charset="0"/>
                          <a:ea typeface="+mn-ea"/>
                          <a:cs typeface="Arial" pitchFamily="34" charset="0"/>
                        </a:rPr>
                        <a:t>gives the small amount of funds raised to an overseas church</a:t>
                      </a:r>
                      <a:r>
                        <a:rPr lang="en-AU" sz="1500" b="0" i="1" kern="1200" dirty="0" smtClean="0">
                          <a:solidFill>
                            <a:schemeClr val="tx1"/>
                          </a:solidFill>
                          <a:latin typeface="Arial" pitchFamily="34" charset="0"/>
                          <a:ea typeface="+mn-ea"/>
                          <a:cs typeface="Arial" pitchFamily="34" charset="0"/>
                        </a:rPr>
                        <a:t>, which is not a registered entity. Because the amount of money raised is small when compared to the church’s overall collections and donations to other organisations and causes in Australia, the incidental element is satisfied. However, </a:t>
                      </a:r>
                      <a:r>
                        <a:rPr lang="en-AU" sz="1500" b="0" i="1" u="sng" kern="1200" dirty="0" smtClean="0">
                          <a:solidFill>
                            <a:schemeClr val="tx1"/>
                          </a:solidFill>
                          <a:latin typeface="Arial" pitchFamily="34" charset="0"/>
                          <a:ea typeface="+mn-ea"/>
                          <a:cs typeface="Arial" pitchFamily="34" charset="0"/>
                        </a:rPr>
                        <a:t>because the funds are sent to an overseas church for a foreign purpose, it is not directly related to the pursuit of the registered entity’s purposes in Australia. As the activities are not directly related to the pursuit of its purposes in Australia, the entity has obligations under the standards</a:t>
                      </a:r>
                      <a:r>
                        <a:rPr lang="en-AU" sz="1500" b="0" i="1" kern="1200" dirty="0" smtClean="0">
                          <a:solidFill>
                            <a:schemeClr val="tx1"/>
                          </a:solidFill>
                          <a:latin typeface="Arial" pitchFamily="34" charset="0"/>
                          <a:ea typeface="+mn-ea"/>
                          <a:cs typeface="Arial" pitchFamily="34" charset="0"/>
                        </a:rPr>
                        <a:t>.</a:t>
                      </a:r>
                      <a:endParaRPr lang="en-US" sz="1500" b="0" kern="1200" dirty="0" smtClean="0">
                        <a:solidFill>
                          <a:schemeClr val="tx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91902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1988341"/>
            <a:ext cx="8355828" cy="4105881"/>
          </a:xfrm>
        </p:spPr>
        <p:txBody>
          <a:bodyPr>
            <a:normAutofit lnSpcReduction="10000"/>
          </a:bodyPr>
          <a:lstStyle/>
          <a:p>
            <a:pPr algn="l">
              <a:buFont typeface="Arial" pitchFamily="34" charset="0"/>
              <a:buChar char="•"/>
            </a:pPr>
            <a:r>
              <a:rPr lang="en-AU" altLang="zh-CN" sz="1800" dirty="0">
                <a:latin typeface="Arial" charset="0"/>
                <a:sym typeface="Arial" charset="0"/>
              </a:rPr>
              <a:t> Usual ACNC enforcement powers – federally regulated entities</a:t>
            </a:r>
          </a:p>
          <a:p>
            <a:pPr algn="l"/>
            <a:endParaRPr lang="en-AU" altLang="zh-CN" sz="1800" dirty="0">
              <a:latin typeface="Arial" charset="0"/>
              <a:sym typeface="Arial" charset="0"/>
            </a:endParaRPr>
          </a:p>
          <a:p>
            <a:pPr algn="l">
              <a:buFont typeface="Arial" pitchFamily="34" charset="0"/>
              <a:buChar char="•"/>
            </a:pPr>
            <a:r>
              <a:rPr lang="en-AU" altLang="zh-CN" sz="1800" dirty="0">
                <a:latin typeface="Arial" charset="0"/>
                <a:sym typeface="Arial" charset="0"/>
              </a:rPr>
              <a:t> Some usual ACNC enforcement powers – e.g. Give warnings s80-5; give directions s85-5; enforceable undertakings under Div 90 - </a:t>
            </a:r>
            <a:r>
              <a:rPr lang="en-AU" altLang="zh-CN" sz="1800" u="sng" dirty="0">
                <a:latin typeface="Arial" charset="0"/>
                <a:sym typeface="Arial" charset="0"/>
              </a:rPr>
              <a:t>not limited to federally regulated entities</a:t>
            </a:r>
            <a:r>
              <a:rPr lang="en-AU" altLang="zh-CN" sz="1800" dirty="0">
                <a:latin typeface="Arial" charset="0"/>
                <a:sym typeface="Arial" charset="0"/>
              </a:rPr>
              <a:t> in respect of the EC Standards, </a:t>
            </a:r>
            <a:r>
              <a:rPr lang="en-AU" altLang="zh-CN" sz="1800" b="1" dirty="0">
                <a:latin typeface="Arial" charset="0"/>
                <a:sym typeface="Arial" charset="0"/>
              </a:rPr>
              <a:t>and </a:t>
            </a:r>
            <a:r>
              <a:rPr lang="en-AU" altLang="zh-CN" sz="1800" b="1" u="sng" dirty="0">
                <a:latin typeface="Arial" charset="0"/>
                <a:sym typeface="Arial" charset="0"/>
              </a:rPr>
              <a:t>no</a:t>
            </a:r>
            <a:r>
              <a:rPr lang="en-AU" altLang="zh-CN" sz="1800" b="1" dirty="0">
                <a:latin typeface="Arial" charset="0"/>
                <a:sym typeface="Arial" charset="0"/>
              </a:rPr>
              <a:t> carve out for BRCs</a:t>
            </a:r>
            <a:endParaRPr lang="en-AU" altLang="zh-CN" sz="1800" dirty="0">
              <a:latin typeface="Arial" charset="0"/>
              <a:sym typeface="Arial" charset="0"/>
            </a:endParaRPr>
          </a:p>
          <a:p>
            <a:pPr algn="l"/>
            <a:endParaRPr lang="en-AU" altLang="zh-CN" sz="1800" dirty="0">
              <a:latin typeface="Arial" charset="0"/>
              <a:sym typeface="Arial" charset="0"/>
            </a:endParaRPr>
          </a:p>
          <a:p>
            <a:pPr algn="l">
              <a:buFont typeface="Arial" pitchFamily="34" charset="0"/>
              <a:buChar char="•"/>
            </a:pPr>
            <a:r>
              <a:rPr lang="en-AU" altLang="zh-CN" sz="1800" dirty="0">
                <a:latin typeface="Arial" charset="0"/>
                <a:sym typeface="Arial" charset="0"/>
              </a:rPr>
              <a:t> </a:t>
            </a:r>
            <a:r>
              <a:rPr lang="en-AU" sz="1800" dirty="0">
                <a:latin typeface="Arial" pitchFamily="34" charset="0"/>
                <a:cs typeface="Arial" pitchFamily="34" charset="0"/>
              </a:rPr>
              <a:t>Sanctions against Governors – suspension or removal (</a:t>
            </a:r>
            <a:r>
              <a:rPr lang="en-AU" sz="1800" u="sng" dirty="0">
                <a:latin typeface="Arial" pitchFamily="34" charset="0"/>
                <a:cs typeface="Arial" pitchFamily="34" charset="0"/>
              </a:rPr>
              <a:t>all entities but for BRCs</a:t>
            </a:r>
            <a:r>
              <a:rPr lang="en-AU" sz="1800" dirty="0">
                <a:latin typeface="Arial" pitchFamily="34" charset="0"/>
                <a:cs typeface="Arial" pitchFamily="34" charset="0"/>
              </a:rPr>
              <a:t> – not just of federally regulated entities)</a:t>
            </a:r>
          </a:p>
          <a:p>
            <a:pPr algn="l"/>
            <a:endParaRPr lang="en-AU" altLang="zh-CN" sz="1800" dirty="0">
              <a:latin typeface="Arial" charset="0"/>
              <a:sym typeface="Arial" charset="0"/>
            </a:endParaRPr>
          </a:p>
          <a:p>
            <a:pPr algn="l">
              <a:buFont typeface="Arial" pitchFamily="34" charset="0"/>
              <a:buChar char="•"/>
            </a:pPr>
            <a:r>
              <a:rPr lang="en-AU" altLang="zh-CN" sz="1800" dirty="0">
                <a:latin typeface="Arial" charset="0"/>
                <a:sym typeface="Arial" charset="0"/>
              </a:rPr>
              <a:t> Deregistration – all entities</a:t>
            </a:r>
            <a:endParaRPr lang="en-US" sz="1050" b="1" i="1" dirty="0"/>
          </a:p>
          <a:p>
            <a:pPr algn="l"/>
            <a:r>
              <a:rPr lang="en-US" sz="1600" b="1" i="1" dirty="0"/>
              <a:t>ACNC Act - s50‑10 </a:t>
            </a:r>
            <a:r>
              <a:rPr lang="en-US" sz="1600" dirty="0"/>
              <a:t> - </a:t>
            </a:r>
            <a:r>
              <a:rPr lang="en-US" sz="1600" i="1" dirty="0"/>
              <a:t>The regulations may specify standards (the </a:t>
            </a:r>
            <a:r>
              <a:rPr lang="en-US" sz="1600" b="1" i="1" dirty="0"/>
              <a:t>external conduct standards</a:t>
            </a:r>
            <a:r>
              <a:rPr lang="en-US" sz="1600" i="1" dirty="0"/>
              <a:t>) with </a:t>
            </a:r>
            <a:r>
              <a:rPr lang="en-US" sz="1600" b="1" i="1" dirty="0"/>
              <a:t>which an entity must comply in order to </a:t>
            </a:r>
            <a:r>
              <a:rPr lang="en-US" sz="1600" b="1" i="1" u="sng" dirty="0"/>
              <a:t>become</a:t>
            </a:r>
            <a:r>
              <a:rPr lang="en-US" sz="1600" b="1" i="1" dirty="0"/>
              <a:t> registered under this Act, and to </a:t>
            </a:r>
            <a:r>
              <a:rPr lang="en-US" sz="1600" b="1" i="1" u="sng" dirty="0"/>
              <a:t>remain</a:t>
            </a:r>
            <a:r>
              <a:rPr lang="en-US" sz="1600" b="1" i="1" dirty="0"/>
              <a:t> entitled to be registered under this Act.</a:t>
            </a:r>
          </a:p>
          <a:p>
            <a:pPr lvl="0" algn="l"/>
            <a:endParaRPr lang="en-AU" sz="1050" b="1" i="1" dirty="0"/>
          </a:p>
          <a:p>
            <a:pPr lvl="0" algn="l"/>
            <a:endParaRPr lang="en-AU" sz="1800" dirty="0">
              <a:latin typeface="Arial" pitchFamily="34" charset="0"/>
              <a:cs typeface="Arial" pitchFamily="34" charset="0"/>
            </a:endParaRPr>
          </a:p>
          <a:p>
            <a:pPr lvl="0" algn="l"/>
            <a:endParaRPr lang="en-US" sz="1800" dirty="0">
              <a:latin typeface="Arial" pitchFamily="34" charset="0"/>
              <a:cs typeface="Arial" pitchFamily="34" charset="0"/>
            </a:endParaRPr>
          </a:p>
        </p:txBody>
      </p:sp>
      <p:sp>
        <p:nvSpPr>
          <p:cNvPr id="14" name="TextBox 13"/>
          <p:cNvSpPr txBox="1"/>
          <p:nvPr/>
        </p:nvSpPr>
        <p:spPr>
          <a:xfrm>
            <a:off x="1990119" y="1123945"/>
            <a:ext cx="8067696" cy="954107"/>
          </a:xfrm>
          <a:prstGeom prst="rect">
            <a:avLst/>
          </a:prstGeom>
          <a:noFill/>
        </p:spPr>
        <p:txBody>
          <a:bodyPr wrap="square" rtlCol="0">
            <a:spAutoFit/>
          </a:bodyPr>
          <a:lstStyle/>
          <a:p>
            <a:r>
              <a:rPr lang="en-AU" sz="2800" b="1" dirty="0">
                <a:latin typeface="Arial" pitchFamily="34" charset="0"/>
                <a:cs typeface="Arial" pitchFamily="34" charset="0"/>
              </a:rPr>
              <a:t>Consequences of breach of the External Conduct Standards </a:t>
            </a:r>
            <a:endParaRPr lang="en-US" sz="28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21</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24502818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2276473"/>
            <a:ext cx="8355828" cy="3817749"/>
          </a:xfrm>
        </p:spPr>
        <p:txBody>
          <a:bodyPr/>
          <a:lstStyle/>
          <a:p>
            <a:pPr algn="l"/>
            <a:r>
              <a:rPr lang="en-AU" sz="1800" b="1" dirty="0"/>
              <a:t>Division 100—Suspension and removal of responsible entities</a:t>
            </a:r>
            <a:endParaRPr lang="en-US" sz="1800" b="1" dirty="0"/>
          </a:p>
          <a:p>
            <a:pPr lvl="0" algn="l"/>
            <a:r>
              <a:rPr lang="en-AU" sz="1800" dirty="0"/>
              <a:t>100-5(1)	The Commissioner can exercise a power under this Subdivision in relation to a registered entity only if: </a:t>
            </a:r>
          </a:p>
          <a:p>
            <a:pPr marL="342900" indent="-342900" algn="l">
              <a:buAutoNum type="alphaLcParenBoth"/>
            </a:pPr>
            <a:r>
              <a:rPr lang="en-AU" sz="1800" u="sng" dirty="0"/>
              <a:t>the registered entity is a federally regulated entity </a:t>
            </a:r>
            <a:r>
              <a:rPr lang="en-AU" sz="1800" dirty="0"/>
              <a:t>and the Commissioner reasonably believes that:</a:t>
            </a:r>
            <a:r>
              <a:rPr lang="en-US" sz="1800" dirty="0"/>
              <a:t> </a:t>
            </a:r>
            <a:r>
              <a:rPr lang="en-AU" sz="1800" dirty="0"/>
              <a:t>(</a:t>
            </a:r>
            <a:r>
              <a:rPr lang="en-AU" sz="1800" dirty="0" err="1"/>
              <a:t>i</a:t>
            </a:r>
            <a:r>
              <a:rPr lang="en-AU" sz="1800" dirty="0"/>
              <a:t>) the registered entity has contravened a provision of this Act; or</a:t>
            </a:r>
            <a:r>
              <a:rPr lang="en-US" sz="1800" dirty="0"/>
              <a:t> </a:t>
            </a:r>
            <a:r>
              <a:rPr lang="en-AU" sz="1800" dirty="0"/>
              <a:t>(ii) it is more likely than not that ...; or</a:t>
            </a:r>
            <a:endParaRPr lang="en-US" sz="1800" dirty="0"/>
          </a:p>
          <a:p>
            <a:pPr algn="l"/>
            <a:r>
              <a:rPr lang="en-AU" sz="1800" dirty="0"/>
              <a:t>(b)  </a:t>
            </a:r>
            <a:r>
              <a:rPr lang="en-AU" sz="1800" u="sng" dirty="0"/>
              <a:t>the registered entity is a federally regulated entity </a:t>
            </a:r>
            <a:r>
              <a:rPr lang="en-AU" sz="1800" dirty="0"/>
              <a:t>and the Commissioner reasonably believes that: (</a:t>
            </a:r>
            <a:r>
              <a:rPr lang="en-AU" sz="1800" dirty="0" err="1"/>
              <a:t>i</a:t>
            </a:r>
            <a:r>
              <a:rPr lang="en-AU" sz="1800" dirty="0"/>
              <a:t>)	the registered entity has not complied with a governance standard; or</a:t>
            </a:r>
            <a:r>
              <a:rPr lang="en-US" sz="1800" dirty="0"/>
              <a:t> </a:t>
            </a:r>
            <a:r>
              <a:rPr lang="en-AU" sz="1800" dirty="0"/>
              <a:t>(ii) it is more likely than not that ...; or</a:t>
            </a:r>
            <a:endParaRPr lang="en-US" sz="1800" dirty="0"/>
          </a:p>
          <a:p>
            <a:pPr algn="l"/>
            <a:r>
              <a:rPr lang="en-AU" sz="1800" dirty="0"/>
              <a:t>(c)  </a:t>
            </a:r>
            <a:r>
              <a:rPr lang="en-AU" sz="1800" dirty="0">
                <a:solidFill>
                  <a:srgbClr val="FF0000"/>
                </a:solidFill>
              </a:rPr>
              <a:t>the Commissioner reasonably believes that:</a:t>
            </a:r>
            <a:r>
              <a:rPr lang="en-US" sz="1800" dirty="0">
                <a:solidFill>
                  <a:srgbClr val="FF0000"/>
                </a:solidFill>
              </a:rPr>
              <a:t> </a:t>
            </a:r>
            <a:r>
              <a:rPr lang="en-AU" sz="1800" dirty="0"/>
              <a:t>(</a:t>
            </a:r>
            <a:r>
              <a:rPr lang="en-AU" sz="1800" dirty="0" err="1"/>
              <a:t>i</a:t>
            </a:r>
            <a:r>
              <a:rPr lang="en-AU" sz="1800" dirty="0"/>
              <a:t>) the registered entity has not complied with an external conduct standard; or</a:t>
            </a:r>
            <a:r>
              <a:rPr lang="en-US" sz="1800" dirty="0"/>
              <a:t> </a:t>
            </a:r>
            <a:r>
              <a:rPr lang="en-AU" sz="1800" dirty="0"/>
              <a:t>(ii) it is more likely than not that the registered entity will not comply with an external conduct standard.</a:t>
            </a:r>
            <a:endParaRPr lang="en-US" sz="1800" dirty="0"/>
          </a:p>
          <a:p>
            <a:pPr algn="l"/>
            <a:endParaRPr lang="en-US" sz="1800" dirty="0"/>
          </a:p>
          <a:p>
            <a:pPr lvl="0" algn="l"/>
            <a:endParaRPr lang="en-US" sz="1800" dirty="0"/>
          </a:p>
          <a:p>
            <a:pPr lvl="0" algn="l"/>
            <a:endParaRPr lang="en-US" sz="1800" dirty="0">
              <a:latin typeface="Arial" pitchFamily="34" charset="0"/>
              <a:cs typeface="Arial" pitchFamily="34" charset="0"/>
            </a:endParaRPr>
          </a:p>
        </p:txBody>
      </p:sp>
      <p:sp>
        <p:nvSpPr>
          <p:cNvPr id="14" name="TextBox 13"/>
          <p:cNvSpPr txBox="1"/>
          <p:nvPr/>
        </p:nvSpPr>
        <p:spPr>
          <a:xfrm>
            <a:off x="1990119" y="1123945"/>
            <a:ext cx="8067696" cy="954107"/>
          </a:xfrm>
          <a:prstGeom prst="rect">
            <a:avLst/>
          </a:prstGeom>
          <a:noFill/>
        </p:spPr>
        <p:txBody>
          <a:bodyPr wrap="square" rtlCol="0">
            <a:spAutoFit/>
          </a:bodyPr>
          <a:lstStyle/>
          <a:p>
            <a:r>
              <a:rPr lang="en-AU" sz="2800" b="1" dirty="0">
                <a:latin typeface="Arial" pitchFamily="34" charset="0"/>
                <a:cs typeface="Arial" pitchFamily="34" charset="0"/>
              </a:rPr>
              <a:t>Consequences of breach of the External Conduct Standards </a:t>
            </a:r>
            <a:endParaRPr lang="en-US" sz="28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22</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4235153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2276473"/>
            <a:ext cx="8355828" cy="3817749"/>
          </a:xfrm>
        </p:spPr>
        <p:txBody>
          <a:bodyPr/>
          <a:lstStyle/>
          <a:p>
            <a:pPr algn="l"/>
            <a:r>
              <a:rPr lang="en-AU" sz="1800" b="1" dirty="0"/>
              <a:t>Division 100—Suspension and removal of responsible entities</a:t>
            </a:r>
            <a:endParaRPr lang="en-US" sz="1800" b="1" dirty="0"/>
          </a:p>
          <a:p>
            <a:pPr lvl="0" algn="l"/>
            <a:endParaRPr lang="en-AU" sz="1800" dirty="0"/>
          </a:p>
          <a:p>
            <a:pPr lvl="0" algn="l"/>
            <a:r>
              <a:rPr lang="en-AU" sz="1800" dirty="0"/>
              <a:t>100-5(3) The Commissioner cannot exercise a power under this Subdivision in relation to a registered entity that is a basic religious charity.</a:t>
            </a:r>
          </a:p>
          <a:p>
            <a:pPr lvl="0" algn="l"/>
            <a:endParaRPr lang="en-AU" sz="1800" dirty="0"/>
          </a:p>
          <a:p>
            <a:pPr lvl="0" algn="l"/>
            <a:r>
              <a:rPr lang="en-AU" sz="1800" dirty="0">
                <a:latin typeface="Arial" pitchFamily="34" charset="0"/>
                <a:cs typeface="Arial" pitchFamily="34" charset="0"/>
              </a:rPr>
              <a:t>So even though non-federally regulated entity governors are subject to suspension or removal for breach of the EC Standards – governors BRC’s are not subject to suspension or removal</a:t>
            </a:r>
          </a:p>
          <a:p>
            <a:pPr lvl="0" algn="l"/>
            <a:endParaRPr lang="en-AU" sz="1800" dirty="0"/>
          </a:p>
          <a:p>
            <a:pPr lvl="0" algn="l"/>
            <a:endParaRPr lang="en-US" sz="1800" dirty="0"/>
          </a:p>
          <a:p>
            <a:pPr lvl="0" algn="l"/>
            <a:endParaRPr lang="en-US" sz="1800" dirty="0"/>
          </a:p>
          <a:p>
            <a:pPr lvl="0" algn="l"/>
            <a:endParaRPr lang="en-US" sz="1800" dirty="0">
              <a:latin typeface="Arial" pitchFamily="34" charset="0"/>
              <a:cs typeface="Arial" pitchFamily="34" charset="0"/>
            </a:endParaRPr>
          </a:p>
        </p:txBody>
      </p:sp>
      <p:sp>
        <p:nvSpPr>
          <p:cNvPr id="14" name="TextBox 13"/>
          <p:cNvSpPr txBox="1"/>
          <p:nvPr/>
        </p:nvSpPr>
        <p:spPr>
          <a:xfrm>
            <a:off x="1990119" y="1123945"/>
            <a:ext cx="8067696" cy="954107"/>
          </a:xfrm>
          <a:prstGeom prst="rect">
            <a:avLst/>
          </a:prstGeom>
          <a:noFill/>
        </p:spPr>
        <p:txBody>
          <a:bodyPr wrap="square" rtlCol="0">
            <a:spAutoFit/>
          </a:bodyPr>
          <a:lstStyle/>
          <a:p>
            <a:r>
              <a:rPr lang="en-AU" sz="2800" b="1" dirty="0">
                <a:latin typeface="Arial" pitchFamily="34" charset="0"/>
                <a:cs typeface="Arial" pitchFamily="34" charset="0"/>
              </a:rPr>
              <a:t>Consequences of breach of the External Conduct Standards </a:t>
            </a:r>
            <a:endParaRPr lang="en-US" sz="28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23</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371309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2348505"/>
            <a:ext cx="8355828" cy="3745717"/>
          </a:xfrm>
        </p:spPr>
        <p:txBody>
          <a:bodyPr/>
          <a:lstStyle/>
          <a:p>
            <a:pPr algn="l"/>
            <a:r>
              <a:rPr lang="en-AU" sz="1800" b="1" dirty="0">
                <a:latin typeface="Arial" pitchFamily="34" charset="0"/>
                <a:cs typeface="Arial" pitchFamily="34" charset="0"/>
              </a:rPr>
              <a:t>Failure to record keep may be a sleeper (for charities of all kinds)</a:t>
            </a:r>
          </a:p>
          <a:p>
            <a:pPr algn="l"/>
            <a:endParaRPr lang="en-AU" sz="1800" b="1" dirty="0">
              <a:latin typeface="Arial" pitchFamily="34" charset="0"/>
              <a:cs typeface="Arial" pitchFamily="34" charset="0"/>
            </a:endParaRPr>
          </a:p>
          <a:p>
            <a:pPr algn="l"/>
            <a:r>
              <a:rPr lang="en-AU" sz="1800" dirty="0">
                <a:latin typeface="Arial" pitchFamily="34" charset="0"/>
                <a:cs typeface="Arial" pitchFamily="34" charset="0"/>
              </a:rPr>
              <a:t>We do know about revocation of Charity status retrospectively for non-compliance with record keeping obligation is in Part 3-2 of the ACNC Act. See: </a:t>
            </a:r>
            <a:r>
              <a:rPr lang="en-AU" sz="1800" i="1" dirty="0" err="1">
                <a:latin typeface="Arial" pitchFamily="34" charset="0"/>
                <a:cs typeface="Arial" pitchFamily="34" charset="0"/>
              </a:rPr>
              <a:t>Fenn</a:t>
            </a:r>
            <a:r>
              <a:rPr lang="en-AU" sz="1800" i="1" dirty="0">
                <a:latin typeface="Arial" pitchFamily="34" charset="0"/>
                <a:cs typeface="Arial" pitchFamily="34" charset="0"/>
              </a:rPr>
              <a:t> v ABC</a:t>
            </a:r>
            <a:r>
              <a:rPr lang="en-AU" sz="1800" dirty="0">
                <a:latin typeface="Arial" pitchFamily="34" charset="0"/>
                <a:cs typeface="Arial" pitchFamily="34" charset="0"/>
              </a:rPr>
              <a:t> [2018] VSC 60 (16 February 2018) and subsequent appeal on pleading issues in a defamation case.</a:t>
            </a:r>
          </a:p>
          <a:p>
            <a:pPr algn="l"/>
            <a:endParaRPr lang="en-AU" sz="1800" b="1" dirty="0">
              <a:latin typeface="Arial" pitchFamily="34" charset="0"/>
              <a:cs typeface="Arial" pitchFamily="34" charset="0"/>
            </a:endParaRPr>
          </a:p>
          <a:p>
            <a:pPr algn="l"/>
            <a:r>
              <a:rPr lang="en-AU" sz="1800" b="1" dirty="0">
                <a:latin typeface="Arial" pitchFamily="34" charset="0"/>
                <a:cs typeface="Arial" pitchFamily="34" charset="0"/>
              </a:rPr>
              <a:t>The EC Standards of course also have record keeping obligations.</a:t>
            </a:r>
          </a:p>
          <a:p>
            <a:pPr algn="l"/>
            <a:endParaRPr lang="en-AU" sz="1800" b="1" dirty="0">
              <a:latin typeface="Arial" pitchFamily="34" charset="0"/>
              <a:cs typeface="Arial" pitchFamily="34" charset="0"/>
            </a:endParaRPr>
          </a:p>
          <a:p>
            <a:pPr algn="l"/>
            <a:endParaRPr lang="en-AU" sz="1800" dirty="0">
              <a:latin typeface="Arial" pitchFamily="34" charset="0"/>
              <a:cs typeface="Arial" pitchFamily="34" charset="0"/>
            </a:endParaRPr>
          </a:p>
          <a:p>
            <a:pPr lvl="0" algn="l"/>
            <a:endParaRPr lang="en-AU" sz="1800" dirty="0"/>
          </a:p>
          <a:p>
            <a:pPr lvl="0" algn="l"/>
            <a:endParaRPr lang="en-US" sz="1800" dirty="0"/>
          </a:p>
          <a:p>
            <a:pPr lvl="0" algn="l"/>
            <a:endParaRPr lang="en-US" sz="1800" dirty="0"/>
          </a:p>
          <a:p>
            <a:pPr lvl="0" algn="l"/>
            <a:endParaRPr lang="en-US" sz="1800" dirty="0">
              <a:latin typeface="Arial" pitchFamily="34" charset="0"/>
              <a:cs typeface="Arial" pitchFamily="34" charset="0"/>
            </a:endParaRPr>
          </a:p>
        </p:txBody>
      </p:sp>
      <p:sp>
        <p:nvSpPr>
          <p:cNvPr id="14" name="TextBox 13"/>
          <p:cNvSpPr txBox="1"/>
          <p:nvPr/>
        </p:nvSpPr>
        <p:spPr>
          <a:xfrm>
            <a:off x="1990119" y="1123945"/>
            <a:ext cx="8067696" cy="954107"/>
          </a:xfrm>
          <a:prstGeom prst="rect">
            <a:avLst/>
          </a:prstGeom>
          <a:noFill/>
        </p:spPr>
        <p:txBody>
          <a:bodyPr wrap="square" rtlCol="0">
            <a:spAutoFit/>
          </a:bodyPr>
          <a:lstStyle/>
          <a:p>
            <a:r>
              <a:rPr lang="en-AU" sz="2800" b="1" dirty="0">
                <a:latin typeface="Arial" pitchFamily="34" charset="0"/>
                <a:cs typeface="Arial" pitchFamily="34" charset="0"/>
              </a:rPr>
              <a:t>Consequences of breach of the External Conduct Standards </a:t>
            </a:r>
            <a:endParaRPr lang="en-US" sz="28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24</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3468857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1772242"/>
            <a:ext cx="8355828" cy="4321981"/>
          </a:xfrm>
        </p:spPr>
        <p:txBody>
          <a:bodyPr/>
          <a:lstStyle/>
          <a:p>
            <a:pPr algn="l"/>
            <a:r>
              <a:rPr lang="en-AU" sz="1800" dirty="0"/>
              <a:t>... the </a:t>
            </a:r>
            <a:r>
              <a:rPr lang="en-AU" sz="1800" b="1" dirty="0"/>
              <a:t>matters asserted in the following published pleadings in an unreported judgement on the pleadings appeal to the Court of Appeal do not seem to be contested:</a:t>
            </a:r>
            <a:endParaRPr lang="en-US" sz="1800" b="1" dirty="0"/>
          </a:p>
          <a:p>
            <a:pPr algn="l"/>
            <a:r>
              <a:rPr lang="en-AU" sz="1800" i="1" dirty="0"/>
              <a:t>7C.1 On 3 December 2012, Ethan was registered as a charity on the charity register of the ACNC.</a:t>
            </a:r>
            <a:endParaRPr lang="en-US" sz="1800" dirty="0"/>
          </a:p>
          <a:p>
            <a:pPr algn="l"/>
            <a:r>
              <a:rPr lang="en-AU" sz="1800" i="1" dirty="0"/>
              <a:t>7C.2The ACNC is a Commonwealth statutory body operating as Australia’s independent national regulator of charities pursuant to the Australian Charities and Not-for-profits Commission Act 2012 (‘the ACNC Act’) and the Australian Charities and Not-for-profits Commission Regulation 2013 (‘the ACNC Regulations’).</a:t>
            </a:r>
            <a:endParaRPr lang="en-US" sz="1800" dirty="0"/>
          </a:p>
          <a:p>
            <a:pPr algn="l"/>
            <a:r>
              <a:rPr lang="en-AU" sz="1800" i="1" dirty="0"/>
              <a:t>7C.3The ACNC Act and the ACNC Regulations prescribe </a:t>
            </a:r>
            <a:r>
              <a:rPr lang="en-AU" sz="1800" b="1" i="1" dirty="0"/>
              <a:t>governance standards</a:t>
            </a:r>
            <a:r>
              <a:rPr lang="en-AU" sz="1800" i="1" dirty="0"/>
              <a:t> that entities registered with ACNC (‘charities’) are required to meet (‘the ACNC </a:t>
            </a:r>
            <a:r>
              <a:rPr lang="en-AU" sz="1800" b="1" i="1" dirty="0"/>
              <a:t>Governance Standards</a:t>
            </a:r>
            <a:r>
              <a:rPr lang="en-AU" sz="1800" i="1" dirty="0"/>
              <a:t>’).</a:t>
            </a:r>
            <a:endParaRPr lang="en-US" sz="1800" dirty="0"/>
          </a:p>
          <a:p>
            <a:pPr algn="l"/>
            <a:r>
              <a:rPr lang="en-AU" sz="1800" i="1" dirty="0"/>
              <a:t>7C.4The object of the ACNC </a:t>
            </a:r>
            <a:r>
              <a:rPr lang="en-AU" sz="1800" b="1" i="1" dirty="0"/>
              <a:t>Governance Standards</a:t>
            </a:r>
            <a:r>
              <a:rPr lang="en-AU" sz="1800" i="1" dirty="0"/>
              <a:t> is to ...</a:t>
            </a:r>
            <a:endParaRPr lang="en-AU" sz="1800" b="1" dirty="0"/>
          </a:p>
          <a:p>
            <a:pPr algn="l"/>
            <a:endParaRPr lang="en-AU" sz="1800" b="1" dirty="0">
              <a:latin typeface="Arial" pitchFamily="34" charset="0"/>
              <a:cs typeface="Arial" pitchFamily="34" charset="0"/>
            </a:endParaRPr>
          </a:p>
          <a:p>
            <a:pPr algn="l"/>
            <a:endParaRPr lang="en-AU" sz="1800" dirty="0">
              <a:latin typeface="Arial" pitchFamily="34" charset="0"/>
              <a:cs typeface="Arial" pitchFamily="34" charset="0"/>
            </a:endParaRPr>
          </a:p>
          <a:p>
            <a:pPr lvl="0" algn="l"/>
            <a:endParaRPr lang="en-AU" sz="1800" dirty="0"/>
          </a:p>
          <a:p>
            <a:pPr lvl="0" algn="l"/>
            <a:endParaRPr lang="en-US" sz="1800" dirty="0"/>
          </a:p>
          <a:p>
            <a:pPr lvl="0" algn="l"/>
            <a:endParaRPr lang="en-US" sz="1800" dirty="0"/>
          </a:p>
          <a:p>
            <a:pPr lvl="0" algn="l"/>
            <a:endParaRPr lang="en-US" sz="1800" dirty="0">
              <a:latin typeface="Arial" pitchFamily="34" charset="0"/>
              <a:cs typeface="Arial" pitchFamily="34" charset="0"/>
            </a:endParaRPr>
          </a:p>
        </p:txBody>
      </p:sp>
      <p:sp>
        <p:nvSpPr>
          <p:cNvPr id="14" name="TextBox 13"/>
          <p:cNvSpPr txBox="1"/>
          <p:nvPr/>
        </p:nvSpPr>
        <p:spPr>
          <a:xfrm>
            <a:off x="1990119" y="1123944"/>
            <a:ext cx="8067696" cy="523220"/>
          </a:xfrm>
          <a:prstGeom prst="rect">
            <a:avLst/>
          </a:prstGeom>
          <a:noFill/>
        </p:spPr>
        <p:txBody>
          <a:bodyPr wrap="square" rtlCol="0">
            <a:spAutoFit/>
          </a:bodyPr>
          <a:lstStyle/>
          <a:p>
            <a:r>
              <a:rPr lang="en-AU" sz="2800" b="1" dirty="0" err="1">
                <a:latin typeface="Arial" pitchFamily="34" charset="0"/>
                <a:cs typeface="Arial" pitchFamily="34" charset="0"/>
              </a:rPr>
              <a:t>Fenn</a:t>
            </a:r>
            <a:r>
              <a:rPr lang="en-AU" sz="2800" b="1" dirty="0">
                <a:latin typeface="Arial" pitchFamily="34" charset="0"/>
                <a:cs typeface="Arial" pitchFamily="34" charset="0"/>
              </a:rPr>
              <a:t> v ABC </a:t>
            </a:r>
            <a:endParaRPr lang="en-US" sz="28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25</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25717214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19" y="2060374"/>
            <a:ext cx="8355828" cy="4033848"/>
          </a:xfrm>
        </p:spPr>
        <p:txBody>
          <a:bodyPr/>
          <a:lstStyle/>
          <a:p>
            <a:pPr algn="l"/>
            <a:r>
              <a:rPr lang="en-AU" sz="1800" i="1" dirty="0"/>
              <a:t>7C.8 The ACNC launched an investigation into the activities and operations of Ethan and assessed Ethan’s eligibility for registration as a charity and its compliance with the ACNC </a:t>
            </a:r>
            <a:r>
              <a:rPr lang="en-AU" sz="1800" b="1" i="1" dirty="0"/>
              <a:t>Governance Standards</a:t>
            </a:r>
            <a:r>
              <a:rPr lang="en-AU" sz="1800" i="1" dirty="0"/>
              <a:t>.</a:t>
            </a:r>
          </a:p>
          <a:p>
            <a:pPr algn="l"/>
            <a:endParaRPr lang="en-US" sz="1800" dirty="0"/>
          </a:p>
          <a:p>
            <a:pPr algn="l"/>
            <a:r>
              <a:rPr lang="en-AU" sz="1800" i="1" dirty="0"/>
              <a:t>7C.9 The ACNC’s investigation revealed that Ethan had failed to comply with its obligations under Part 3–2 of the ACNC Act with respect to record keeping over two consecutive lodgement years.</a:t>
            </a:r>
          </a:p>
          <a:p>
            <a:pPr algn="l"/>
            <a:endParaRPr lang="en-US" sz="1800" dirty="0"/>
          </a:p>
          <a:p>
            <a:pPr algn="l"/>
            <a:r>
              <a:rPr lang="en-AU" sz="1800" i="1" dirty="0"/>
              <a:t>7C.10 Following its investigation into Ethan, on 25 July 2016, the ACNC revoked Ethan’s charitable status and backdated the revocation to 1 July 2013.</a:t>
            </a:r>
            <a:endParaRPr lang="en-US" sz="1800" dirty="0"/>
          </a:p>
          <a:p>
            <a:pPr algn="l"/>
            <a:endParaRPr lang="en-AU" sz="1800" b="1" dirty="0">
              <a:latin typeface="Arial" pitchFamily="34" charset="0"/>
              <a:cs typeface="Arial" pitchFamily="34" charset="0"/>
            </a:endParaRPr>
          </a:p>
          <a:p>
            <a:pPr algn="l"/>
            <a:endParaRPr lang="en-AU" sz="1800" dirty="0">
              <a:latin typeface="Arial" pitchFamily="34" charset="0"/>
              <a:cs typeface="Arial" pitchFamily="34" charset="0"/>
            </a:endParaRPr>
          </a:p>
          <a:p>
            <a:pPr lvl="0" algn="l"/>
            <a:endParaRPr lang="en-AU" sz="1800" dirty="0"/>
          </a:p>
          <a:p>
            <a:pPr lvl="0" algn="l"/>
            <a:endParaRPr lang="en-US" sz="1800" dirty="0"/>
          </a:p>
          <a:p>
            <a:pPr lvl="0" algn="l"/>
            <a:endParaRPr lang="en-US" sz="1800" dirty="0"/>
          </a:p>
          <a:p>
            <a:pPr lvl="0" algn="l"/>
            <a:endParaRPr lang="en-US" sz="1800" dirty="0">
              <a:latin typeface="Arial" pitchFamily="34" charset="0"/>
              <a:cs typeface="Arial" pitchFamily="34" charset="0"/>
            </a:endParaRPr>
          </a:p>
        </p:txBody>
      </p:sp>
      <p:sp>
        <p:nvSpPr>
          <p:cNvPr id="14" name="TextBox 13"/>
          <p:cNvSpPr txBox="1"/>
          <p:nvPr/>
        </p:nvSpPr>
        <p:spPr>
          <a:xfrm>
            <a:off x="1990119" y="1123944"/>
            <a:ext cx="8067696" cy="523220"/>
          </a:xfrm>
          <a:prstGeom prst="rect">
            <a:avLst/>
          </a:prstGeom>
          <a:noFill/>
        </p:spPr>
        <p:txBody>
          <a:bodyPr wrap="square" rtlCol="0">
            <a:spAutoFit/>
          </a:bodyPr>
          <a:lstStyle/>
          <a:p>
            <a:r>
              <a:rPr lang="en-AU" sz="2800" b="1" dirty="0" err="1">
                <a:latin typeface="Arial" pitchFamily="34" charset="0"/>
                <a:cs typeface="Arial" pitchFamily="34" charset="0"/>
              </a:rPr>
              <a:t>Fenn</a:t>
            </a:r>
            <a:r>
              <a:rPr lang="en-AU" sz="2800" b="1" dirty="0">
                <a:latin typeface="Arial" pitchFamily="34" charset="0"/>
                <a:cs typeface="Arial" pitchFamily="34" charset="0"/>
              </a:rPr>
              <a:t> v ABC </a:t>
            </a:r>
            <a:endParaRPr lang="en-US" sz="2800" dirty="0">
              <a:latin typeface="Arial" pitchFamily="34" charset="0"/>
              <a:cs typeface="Arial" pitchFamily="34" charset="0"/>
            </a:endParaRPr>
          </a:p>
        </p:txBody>
      </p:sp>
      <p:sp>
        <p:nvSpPr>
          <p:cNvPr id="12"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dirty="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26</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7"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spTree>
    <p:extLst>
      <p:ext uri="{BB962C8B-B14F-4D97-AF65-F5344CB8AC3E}">
        <p14:creationId xmlns:p14="http://schemas.microsoft.com/office/powerpoint/2010/main" val="858157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1990120" y="1916114"/>
            <a:ext cx="8355828" cy="3889976"/>
          </a:xfrm>
        </p:spPr>
        <p:txBody>
          <a:bodyPr/>
          <a:lstStyle/>
          <a:p>
            <a:pPr eaLnBrk="1" hangingPunct="1"/>
            <a:endParaRPr lang="en-US" altLang="zh-CN" sz="900" b="1" dirty="0">
              <a:latin typeface="Arial" charset="0"/>
              <a:sym typeface="Arial" charset="0"/>
            </a:endParaRPr>
          </a:p>
          <a:p>
            <a:r>
              <a:rPr lang="en-AU" sz="1100" b="1" dirty="0">
                <a:solidFill>
                  <a:srgbClr val="999900"/>
                </a:solidFill>
                <a:latin typeface="Centaur" pitchFamily="18" charset="0"/>
              </a:rPr>
              <a:t> </a:t>
            </a:r>
            <a:endParaRPr lang="en-AU" sz="1100" dirty="0">
              <a:solidFill>
                <a:srgbClr val="999900"/>
              </a:solidFill>
              <a:latin typeface="Centaur" pitchFamily="18" charset="0"/>
            </a:endParaRPr>
          </a:p>
          <a:p>
            <a:r>
              <a:rPr lang="en-AU" sz="1100" b="1" dirty="0"/>
              <a:t> </a:t>
            </a:r>
            <a:endParaRPr lang="en-AU" sz="1100" dirty="0"/>
          </a:p>
          <a:p>
            <a:pPr algn="l">
              <a:spcBef>
                <a:spcPts val="0"/>
              </a:spcBef>
            </a:pPr>
            <a:endParaRPr lang="en-AU" altLang="zh-CN" sz="1100" dirty="0">
              <a:latin typeface="Arial" charset="0"/>
              <a:sym typeface="Arial" charset="0"/>
            </a:endParaRPr>
          </a:p>
        </p:txBody>
      </p:sp>
      <p:sp>
        <p:nvSpPr>
          <p:cNvPr id="7" name="Text Box 4"/>
          <p:cNvSpPr txBox="1">
            <a:spLocks noChangeArrowheads="1"/>
          </p:cNvSpPr>
          <p:nvPr/>
        </p:nvSpPr>
        <p:spPr bwMode="auto">
          <a:xfrm>
            <a:off x="2638417" y="4725595"/>
            <a:ext cx="6987201" cy="504825"/>
          </a:xfrm>
          <a:prstGeom prst="rect">
            <a:avLst/>
          </a:prstGeom>
          <a:solidFill>
            <a:srgbClr val="CCC794"/>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algn="ctr" fontAlgn="base">
              <a:spcBef>
                <a:spcPct val="0"/>
              </a:spcBef>
              <a:spcAft>
                <a:spcPct val="0"/>
              </a:spcAft>
            </a:pPr>
            <a:r>
              <a:rPr lang="en-AU" sz="2800" dirty="0">
                <a:solidFill>
                  <a:srgbClr val="FFFFFF"/>
                </a:solidFill>
                <a:latin typeface="Centaur" pitchFamily="18" charset="0"/>
                <a:cs typeface="Arial" pitchFamily="34" charset="0"/>
              </a:rPr>
              <a:t>     07 32520011        www.corneyandlind.com.au     </a:t>
            </a:r>
            <a:endParaRPr lang="en-US" dirty="0">
              <a:latin typeface="Arial" pitchFamily="34" charset="0"/>
              <a:cs typeface="Arial" pitchFamily="34" charset="0"/>
            </a:endParaRPr>
          </a:p>
        </p:txBody>
      </p:sp>
      <p:sp>
        <p:nvSpPr>
          <p:cNvPr id="15" name="TextBox 14"/>
          <p:cNvSpPr txBox="1"/>
          <p:nvPr/>
        </p:nvSpPr>
        <p:spPr>
          <a:xfrm>
            <a:off x="4079076" y="2485370"/>
            <a:ext cx="5474508" cy="1292662"/>
          </a:xfrm>
          <a:prstGeom prst="rect">
            <a:avLst/>
          </a:prstGeom>
          <a:noFill/>
        </p:spPr>
        <p:txBody>
          <a:bodyPr wrap="square" rtlCol="0">
            <a:spAutoFit/>
          </a:bodyPr>
          <a:lstStyle/>
          <a:p>
            <a:r>
              <a:rPr lang="en-AU" sz="2000" dirty="0">
                <a:solidFill>
                  <a:srgbClr val="CCC794"/>
                </a:solidFill>
              </a:rPr>
              <a:t>Name:</a:t>
            </a:r>
            <a:r>
              <a:rPr lang="en-AU" sz="2000" dirty="0">
                <a:solidFill>
                  <a:srgbClr val="999900"/>
                </a:solidFill>
              </a:rPr>
              <a:t> </a:t>
            </a:r>
            <a:r>
              <a:rPr lang="en-AU" sz="2000" dirty="0"/>
              <a:t>Andrew Lind</a:t>
            </a:r>
            <a:endParaRPr lang="en-AU" sz="2000" dirty="0">
              <a:solidFill>
                <a:srgbClr val="999900"/>
              </a:solidFill>
            </a:endParaRPr>
          </a:p>
          <a:p>
            <a:r>
              <a:rPr lang="en-AU" sz="2000" dirty="0">
                <a:solidFill>
                  <a:srgbClr val="CCC794"/>
                </a:solidFill>
              </a:rPr>
              <a:t>Position:</a:t>
            </a:r>
            <a:r>
              <a:rPr lang="en-AU" sz="2000" dirty="0"/>
              <a:t> Chairman &amp; Director</a:t>
            </a:r>
            <a:endParaRPr lang="en-AU" sz="2000" dirty="0">
              <a:solidFill>
                <a:srgbClr val="999900"/>
              </a:solidFill>
            </a:endParaRPr>
          </a:p>
          <a:p>
            <a:r>
              <a:rPr lang="en-AU" sz="2000" dirty="0">
                <a:solidFill>
                  <a:srgbClr val="CCC794"/>
                </a:solidFill>
              </a:rPr>
              <a:t>Email:</a:t>
            </a:r>
            <a:r>
              <a:rPr lang="en-AU" sz="2000" dirty="0"/>
              <a:t> andrew.lind@corneyandlind.com.au</a:t>
            </a:r>
            <a:endParaRPr lang="en-AU" sz="2000" dirty="0">
              <a:solidFill>
                <a:srgbClr val="999900"/>
              </a:solidFill>
            </a:endParaRPr>
          </a:p>
          <a:p>
            <a:endParaRPr lang="en-US" dirty="0"/>
          </a:p>
        </p:txBody>
      </p:sp>
      <p:sp>
        <p:nvSpPr>
          <p:cNvPr id="17" name="TextBox 16"/>
          <p:cNvSpPr txBox="1"/>
          <p:nvPr/>
        </p:nvSpPr>
        <p:spPr>
          <a:xfrm>
            <a:off x="1990119" y="1051912"/>
            <a:ext cx="2593188" cy="646331"/>
          </a:xfrm>
          <a:prstGeom prst="rect">
            <a:avLst/>
          </a:prstGeom>
          <a:noFill/>
        </p:spPr>
        <p:txBody>
          <a:bodyPr wrap="square" rtlCol="0">
            <a:spAutoFit/>
          </a:bodyPr>
          <a:lstStyle/>
          <a:p>
            <a:r>
              <a:rPr lang="en-AU" sz="3600" dirty="0">
                <a:latin typeface="Arial" pitchFamily="34" charset="0"/>
                <a:cs typeface="Arial" pitchFamily="34" charset="0"/>
              </a:rPr>
              <a:t>Contact</a:t>
            </a:r>
            <a:endParaRPr lang="en-US" sz="3600" dirty="0">
              <a:latin typeface="Arial" pitchFamily="34" charset="0"/>
              <a:cs typeface="Arial" pitchFamily="34" charset="0"/>
            </a:endParaRPr>
          </a:p>
        </p:txBody>
      </p:sp>
      <p:sp>
        <p:nvSpPr>
          <p:cNvPr id="18" name="Text Box 3"/>
          <p:cNvSpPr txBox="1">
            <a:spLocks noChangeArrowheads="1"/>
          </p:cNvSpPr>
          <p:nvPr/>
        </p:nvSpPr>
        <p:spPr bwMode="auto">
          <a:xfrm>
            <a:off x="1701988" y="6094221"/>
            <a:ext cx="8715993" cy="432198"/>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lvl="0" algn="ctr"/>
            <a:r>
              <a:rPr lang="en-AU" sz="1200" dirty="0">
                <a:solidFill>
                  <a:srgbClr val="000000"/>
                </a:solidFill>
                <a:latin typeface="Centaur" pitchFamily="18" charset="0"/>
                <a:cs typeface="Arial" pitchFamily="34" charset="0"/>
              </a:rPr>
              <a:t>Schools &amp; Education</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Not for Profit &amp; Charity</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Commercial</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Employment &amp; Discrimination</a:t>
            </a:r>
            <a:r>
              <a:rPr lang="en-AU" sz="1200" b="1" noProof="1">
                <a:solidFill>
                  <a:srgbClr val="999900"/>
                </a:solidFill>
                <a:latin typeface="Centaur" pitchFamily="18" charset="0"/>
                <a:cs typeface="Arial" pitchFamily="34" charset="0"/>
              </a:rPr>
              <a:t>|</a:t>
            </a:r>
            <a:r>
              <a:rPr lang="en-AU" sz="1200" noProof="1">
                <a:latin typeface="Centaur" pitchFamily="18" charset="0"/>
                <a:cs typeface="Arial" pitchFamily="34" charset="0"/>
              </a:rPr>
              <a:t>Compensation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Family Law</a:t>
            </a:r>
            <a:r>
              <a:rPr lang="en-AU" sz="1200" b="1" noProof="1">
                <a:solidFill>
                  <a:srgbClr val="999900"/>
                </a:solidFill>
                <a:latin typeface="Centaur" pitchFamily="18" charset="0"/>
                <a:cs typeface="Arial" pitchFamily="34" charset="0"/>
              </a:rPr>
              <a:t>|</a:t>
            </a:r>
            <a:r>
              <a:rPr lang="en-AU" sz="1200" dirty="0">
                <a:solidFill>
                  <a:srgbClr val="000000"/>
                </a:solidFill>
                <a:latin typeface="Centaur" pitchFamily="18" charset="0"/>
                <a:cs typeface="Arial" pitchFamily="34" charset="0"/>
              </a:rPr>
              <a:t>Estate &amp; Elder Law</a:t>
            </a:r>
          </a:p>
          <a:p>
            <a:pPr algn="ctr"/>
            <a:r>
              <a:rPr lang="en-AU" sz="900" dirty="0">
                <a:solidFill>
                  <a:srgbClr val="000000"/>
                </a:solidFill>
                <a:latin typeface="Centaur" pitchFamily="18" charset="0"/>
                <a:cs typeface="Arial" pitchFamily="34" charset="0"/>
              </a:rPr>
              <a:t>This presentation is information only not legal advice</a:t>
            </a:r>
            <a:r>
              <a:rPr lang="en-AU" sz="900" b="1" noProof="1">
                <a:solidFill>
                  <a:srgbClr val="999900"/>
                </a:solidFill>
                <a:latin typeface="Centaur" pitchFamily="18" charset="0"/>
                <a:cs typeface="Arial" pitchFamily="34" charset="0"/>
              </a:rPr>
              <a:t>|</a:t>
            </a:r>
            <a:r>
              <a:rPr lang="en-AU" sz="600" noProof="1">
                <a:solidFill>
                  <a:srgbClr val="000000"/>
                </a:solidFill>
                <a:latin typeface="Centaur" pitchFamily="18" charset="0"/>
                <a:cs typeface="Arial" pitchFamily="34" charset="0"/>
              </a:rPr>
              <a:t>©</a:t>
            </a:r>
            <a:r>
              <a:rPr lang="en-AU" sz="900" noProof="1">
                <a:solidFill>
                  <a:srgbClr val="000000"/>
                </a:solidFill>
                <a:latin typeface="Centaur" pitchFamily="18" charset="0"/>
                <a:cs typeface="Arial" pitchFamily="34" charset="0"/>
              </a:rPr>
              <a:t> Corney &amp; Lind Lawyers Pty Ltd </a:t>
            </a:r>
            <a:r>
              <a:rPr lang="en-AU" sz="900" b="1" noProof="1">
                <a:solidFill>
                  <a:srgbClr val="999900"/>
                </a:solidFill>
                <a:latin typeface="Centaur" pitchFamily="18" charset="0"/>
                <a:cs typeface="Arial" pitchFamily="34" charset="0"/>
              </a:rPr>
              <a:t>| </a:t>
            </a:r>
            <a:r>
              <a:rPr lang="en-AU" sz="900">
                <a:solidFill>
                  <a:srgbClr val="000000"/>
                </a:solidFill>
                <a:latin typeface="Centaur" pitchFamily="18" charset="0"/>
                <a:cs typeface="Arial" pitchFamily="34" charset="0"/>
              </a:rPr>
              <a:t>Page </a:t>
            </a:r>
            <a:fld id="{C3968D3B-6CB6-4B24-8770-79CFBC15489A}" type="slidenum">
              <a:rPr lang="en-AU" sz="900">
                <a:solidFill>
                  <a:srgbClr val="000000"/>
                </a:solidFill>
                <a:latin typeface="Centaur" pitchFamily="18" charset="0"/>
                <a:cs typeface="Arial" pitchFamily="34" charset="0"/>
              </a:rPr>
              <a:pPr algn="ctr"/>
              <a:t>27</a:t>
            </a:fld>
            <a:endParaRPr lang="en-US" sz="900" dirty="0">
              <a:latin typeface="Centaur" pitchFamily="18" charset="0"/>
              <a:cs typeface="Arial" pitchFamily="34" charset="0"/>
            </a:endParaRPr>
          </a:p>
          <a:p>
            <a:pPr algn="ctr" fontAlgn="base">
              <a:spcBef>
                <a:spcPct val="0"/>
              </a:spcBef>
              <a:spcAft>
                <a:spcPct val="0"/>
              </a:spcAft>
            </a:pPr>
            <a:r>
              <a:rPr lang="en-AU" sz="1200" dirty="0">
                <a:solidFill>
                  <a:srgbClr val="000000"/>
                </a:solidFill>
                <a:latin typeface="Centaur" pitchFamily="18" charset="0"/>
                <a:cs typeface="Arial" pitchFamily="34" charset="0"/>
              </a:rPr>
              <a:t> </a:t>
            </a:r>
            <a:endParaRPr lang="en-US" sz="2800" dirty="0">
              <a:latin typeface="Arial" pitchFamily="34" charset="0"/>
              <a:cs typeface="Arial" pitchFamily="34" charset="0"/>
            </a:endParaRPr>
          </a:p>
        </p:txBody>
      </p:sp>
      <p:pic>
        <p:nvPicPr>
          <p:cNvPr id="11" name="Picture 1" descr="C:\Users\karin.lind\AppData\Local\Microsoft\Windows\Temporary Internet Files\Content.Word\business cards 15.tif"/>
          <p:cNvPicPr>
            <a:picLocks noChangeAspect="1" noChangeArrowheads="1"/>
          </p:cNvPicPr>
          <p:nvPr/>
        </p:nvPicPr>
        <p:blipFill>
          <a:blip r:embed="rId2" cstate="print"/>
          <a:srcRect l="15555" t="29169" r="14084" b="38475"/>
          <a:stretch>
            <a:fillRect/>
          </a:stretch>
        </p:blipFill>
        <p:spPr bwMode="auto">
          <a:xfrm>
            <a:off x="8086397" y="259549"/>
            <a:ext cx="2152926" cy="592810"/>
          </a:xfrm>
          <a:prstGeom prst="rect">
            <a:avLst/>
          </a:prstGeom>
          <a:noFill/>
          <a:ln w="9525">
            <a:noFill/>
            <a:miter lim="800000"/>
            <a:headEnd/>
            <a:tailEnd/>
          </a:ln>
        </p:spPr>
      </p:pic>
      <p:pic>
        <p:nvPicPr>
          <p:cNvPr id="16" name="Picture 3"/>
          <p:cNvPicPr>
            <a:picLocks noChangeAspect="1" noChangeArrowheads="1"/>
          </p:cNvPicPr>
          <p:nvPr/>
        </p:nvPicPr>
        <p:blipFill>
          <a:blip r:embed="rId3" cstate="print"/>
          <a:srcRect/>
          <a:stretch>
            <a:fillRect/>
          </a:stretch>
        </p:blipFill>
        <p:spPr bwMode="auto">
          <a:xfrm>
            <a:off x="1808343" y="259549"/>
            <a:ext cx="5800350" cy="820349"/>
          </a:xfrm>
          <a:prstGeom prst="rect">
            <a:avLst/>
          </a:prstGeom>
          <a:noFill/>
          <a:ln w="9525">
            <a:noFill/>
            <a:miter lim="800000"/>
            <a:headEnd/>
            <a:tailEnd/>
          </a:ln>
          <a:effectLst/>
        </p:spPr>
      </p:pic>
      <p:pic>
        <p:nvPicPr>
          <p:cNvPr id="1026" name="Picture 2" descr="Family lawyers in Brisbane Queensland"/>
          <p:cNvPicPr>
            <a:picLocks noChangeAspect="1" noChangeArrowheads="1"/>
          </p:cNvPicPr>
          <p:nvPr/>
        </p:nvPicPr>
        <p:blipFill>
          <a:blip r:embed="rId4" cstate="print"/>
          <a:srcRect/>
          <a:stretch>
            <a:fillRect/>
          </a:stretch>
        </p:blipFill>
        <p:spPr bwMode="auto">
          <a:xfrm>
            <a:off x="2062152" y="1700208"/>
            <a:ext cx="1905000" cy="2857500"/>
          </a:xfrm>
          <a:prstGeom prst="rect">
            <a:avLst/>
          </a:prstGeom>
          <a:noFill/>
        </p:spPr>
      </p:pic>
    </p:spTree>
    <p:extLst>
      <p:ext uri="{BB962C8B-B14F-4D97-AF65-F5344CB8AC3E}">
        <p14:creationId xmlns:p14="http://schemas.microsoft.com/office/powerpoint/2010/main" val="36270833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16" y="201689"/>
            <a:ext cx="11715750" cy="1325563"/>
          </a:xfrm>
        </p:spPr>
        <p:txBody>
          <a:bodyPr/>
          <a:lstStyle/>
          <a:p>
            <a:r>
              <a:rPr lang="en-AU" dirty="0" smtClean="0">
                <a:solidFill>
                  <a:srgbClr val="92D050"/>
                </a:solidFill>
                <a:latin typeface="Oxfam Global Headline" panose="020B0604030201010201" pitchFamily="34" charset="0"/>
              </a:rPr>
              <a:t>Framework and implementation</a:t>
            </a:r>
            <a:endParaRPr lang="en-AU" dirty="0">
              <a:solidFill>
                <a:srgbClr val="92D050"/>
              </a:solidFill>
              <a:latin typeface="Oxfam Global Headline" panose="020B0604030201010201" pitchFamily="34" charset="0"/>
            </a:endParaRPr>
          </a:p>
        </p:txBody>
      </p:sp>
      <p:sp>
        <p:nvSpPr>
          <p:cNvPr id="4" name="Content Placeholder 3"/>
          <p:cNvSpPr txBox="1">
            <a:spLocks noGrp="1"/>
          </p:cNvSpPr>
          <p:nvPr>
            <p:ph idx="1"/>
          </p:nvPr>
        </p:nvSpPr>
        <p:spPr>
          <a:xfrm>
            <a:off x="74443" y="5193558"/>
            <a:ext cx="10515600" cy="930511"/>
          </a:xfrm>
          <a:prstGeom prst="rect">
            <a:avLst/>
          </a:prstGeom>
          <a:noFill/>
        </p:spPr>
        <p:txBody>
          <a:bodyPr wrap="square" rtlCol="0">
            <a:spAutoFit/>
          </a:bodyPr>
          <a:lstStyle/>
          <a:p>
            <a:pPr marL="0" indent="0">
              <a:buNone/>
            </a:pPr>
            <a:r>
              <a:rPr lang="en-AU" sz="1400" b="1" spc="300" dirty="0" smtClean="0">
                <a:latin typeface="Arial" panose="020B0604020202020204" pitchFamily="34" charset="0"/>
                <a:cs typeface="Arial" panose="020B0604020202020204" pitchFamily="34" charset="0"/>
              </a:rPr>
              <a:t>Sari Baird</a:t>
            </a:r>
          </a:p>
          <a:p>
            <a:pPr marL="0" indent="0">
              <a:buNone/>
            </a:pPr>
            <a:r>
              <a:rPr lang="en-AU" sz="1400" spc="300" dirty="0" smtClean="0">
                <a:latin typeface="Arial" panose="020B0604020202020204" pitchFamily="34" charset="0"/>
                <a:cs typeface="Arial" panose="020B0604020202020204" pitchFamily="34" charset="0"/>
              </a:rPr>
              <a:t>General Counsel</a:t>
            </a:r>
          </a:p>
          <a:p>
            <a:pPr marL="0" indent="0">
              <a:buNone/>
            </a:pPr>
            <a:r>
              <a:rPr lang="en-AU" sz="1400" spc="300" dirty="0" smtClean="0">
                <a:latin typeface="Arial" panose="020B0604020202020204" pitchFamily="34" charset="0"/>
                <a:cs typeface="Arial" panose="020B0604020202020204" pitchFamily="34" charset="0"/>
              </a:rPr>
              <a:t>Oxfam Australia</a:t>
            </a:r>
          </a:p>
        </p:txBody>
      </p:sp>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2929" y="6003484"/>
            <a:ext cx="1800225" cy="723900"/>
          </a:xfrm>
          <a:prstGeom prst="rect">
            <a:avLst/>
          </a:prstGeom>
        </p:spPr>
      </p:pic>
      <p:sp>
        <p:nvSpPr>
          <p:cNvPr id="81" name="Rounded Rectangle 9"/>
          <p:cNvSpPr/>
          <p:nvPr/>
        </p:nvSpPr>
        <p:spPr>
          <a:xfrm>
            <a:off x="2793027" y="2707081"/>
            <a:ext cx="953405" cy="17012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AU" sz="1200" b="1" kern="1200" dirty="0" smtClean="0"/>
              <a:t>Policy </a:t>
            </a:r>
            <a:r>
              <a:rPr lang="en-AU" sz="1200" b="1" kern="1200" dirty="0" err="1" smtClean="0"/>
              <a:t>Framewok</a:t>
            </a:r>
            <a:endParaRPr lang="en-AU" sz="1200" b="1" kern="1200" dirty="0" smtClean="0"/>
          </a:p>
          <a:p>
            <a:pPr lvl="0" algn="ctr" defTabSz="222250">
              <a:lnSpc>
                <a:spcPct val="90000"/>
              </a:lnSpc>
              <a:spcBef>
                <a:spcPct val="0"/>
              </a:spcBef>
              <a:spcAft>
                <a:spcPct val="35000"/>
              </a:spcAft>
            </a:pPr>
            <a:r>
              <a:rPr lang="en-AU" sz="1200" kern="1200" dirty="0" smtClean="0"/>
              <a:t>Values </a:t>
            </a:r>
          </a:p>
          <a:p>
            <a:pPr lvl="0" algn="ctr" defTabSz="222250">
              <a:lnSpc>
                <a:spcPct val="90000"/>
              </a:lnSpc>
              <a:spcBef>
                <a:spcPct val="0"/>
              </a:spcBef>
              <a:spcAft>
                <a:spcPct val="35000"/>
              </a:spcAft>
            </a:pPr>
            <a:r>
              <a:rPr lang="en-AU" sz="1200" kern="1200" dirty="0" smtClean="0"/>
              <a:t>Procedures</a:t>
            </a:r>
          </a:p>
          <a:p>
            <a:pPr lvl="0" algn="ctr" defTabSz="222250">
              <a:lnSpc>
                <a:spcPct val="90000"/>
              </a:lnSpc>
              <a:spcBef>
                <a:spcPct val="0"/>
              </a:spcBef>
              <a:spcAft>
                <a:spcPct val="35000"/>
              </a:spcAft>
            </a:pPr>
            <a:r>
              <a:rPr lang="en-AU" sz="1200" kern="1200" dirty="0" smtClean="0"/>
              <a:t> Training</a:t>
            </a:r>
          </a:p>
          <a:p>
            <a:pPr lvl="0" algn="ctr" defTabSz="222250">
              <a:lnSpc>
                <a:spcPct val="90000"/>
              </a:lnSpc>
              <a:spcBef>
                <a:spcPct val="0"/>
              </a:spcBef>
              <a:spcAft>
                <a:spcPct val="35000"/>
              </a:spcAft>
            </a:pPr>
            <a:r>
              <a:rPr lang="en-AU" sz="1200" kern="1200" dirty="0" smtClean="0"/>
              <a:t>Employment</a:t>
            </a:r>
          </a:p>
          <a:p>
            <a:pPr lvl="0" algn="ctr" defTabSz="222250">
              <a:lnSpc>
                <a:spcPct val="90000"/>
              </a:lnSpc>
              <a:spcBef>
                <a:spcPct val="0"/>
              </a:spcBef>
              <a:spcAft>
                <a:spcPct val="35000"/>
              </a:spcAft>
            </a:pPr>
            <a:r>
              <a:rPr lang="en-AU" sz="1200" kern="1200" dirty="0" smtClean="0"/>
              <a:t>Finance	</a:t>
            </a:r>
            <a:endParaRPr lang="en-AU" sz="1200" kern="1200" dirty="0"/>
          </a:p>
        </p:txBody>
      </p:sp>
      <p:graphicFrame>
        <p:nvGraphicFramePr>
          <p:cNvPr id="114" name="Diagram 113"/>
          <p:cNvGraphicFramePr/>
          <p:nvPr>
            <p:extLst>
              <p:ext uri="{D42A27DB-BD31-4B8C-83A1-F6EECF244321}">
                <p14:modId xmlns:p14="http://schemas.microsoft.com/office/powerpoint/2010/main" val="615234709"/>
              </p:ext>
            </p:extLst>
          </p:nvPr>
        </p:nvGraphicFramePr>
        <p:xfrm>
          <a:off x="395416" y="1347573"/>
          <a:ext cx="11029560" cy="4843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49331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6506997"/>
              </p:ext>
            </p:extLst>
          </p:nvPr>
        </p:nvGraphicFramePr>
        <p:xfrm>
          <a:off x="301451" y="281354"/>
          <a:ext cx="11615894" cy="6340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58885" y="5965667"/>
            <a:ext cx="1894270" cy="761717"/>
          </a:xfrm>
          <a:prstGeom prst="rect">
            <a:avLst/>
          </a:prstGeom>
        </p:spPr>
      </p:pic>
    </p:spTree>
    <p:extLst>
      <p:ext uri="{BB962C8B-B14F-4D97-AF65-F5344CB8AC3E}">
        <p14:creationId xmlns:p14="http://schemas.microsoft.com/office/powerpoint/2010/main" val="2464693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515600" cy="4351338"/>
          </a:xfrm>
        </p:spPr>
        <p:txBody>
          <a:bodyPr>
            <a:normAutofit/>
          </a:bodyPr>
          <a:lstStyle/>
          <a:p>
            <a:pPr>
              <a:buFontTx/>
              <a:buChar char="-"/>
            </a:pPr>
            <a:r>
              <a:rPr lang="en-AU" i="1" dirty="0"/>
              <a:t>Australian Charities and Not-for-profits Commission Act 2012</a:t>
            </a:r>
            <a:r>
              <a:rPr lang="en-AU" dirty="0"/>
              <a:t> </a:t>
            </a:r>
            <a:r>
              <a:rPr lang="en-AU" dirty="0" smtClean="0"/>
              <a:t>(Cth)</a:t>
            </a:r>
          </a:p>
          <a:p>
            <a:pPr lvl="1">
              <a:buFontTx/>
              <a:buChar char="-"/>
            </a:pPr>
            <a:r>
              <a:rPr lang="en-AU" dirty="0"/>
              <a:t>R</a:t>
            </a:r>
            <a:r>
              <a:rPr lang="en-AU" dirty="0" smtClean="0"/>
              <a:t>egistration and regulation of charities by the ACNC</a:t>
            </a:r>
            <a:r>
              <a:rPr lang="en-AU" dirty="0"/>
              <a:t> </a:t>
            </a:r>
            <a:endParaRPr lang="en-AU" dirty="0"/>
          </a:p>
          <a:p>
            <a:pPr lvl="1">
              <a:buFontTx/>
              <a:buChar char="-"/>
            </a:pPr>
            <a:r>
              <a:rPr lang="en-AU" dirty="0" smtClean="0"/>
              <a:t>Division 50 of the ACNC Act provides for the creation of minimum ‘External Conduct Standards’ (</a:t>
            </a:r>
            <a:r>
              <a:rPr lang="en-AU" b="1" dirty="0" smtClean="0"/>
              <a:t>ECS</a:t>
            </a:r>
            <a:r>
              <a:rPr lang="en-AU" dirty="0" smtClean="0"/>
              <a:t>) to be set out in the regulations</a:t>
            </a:r>
          </a:p>
          <a:p>
            <a:pPr>
              <a:buFontTx/>
              <a:buChar char="-"/>
            </a:pPr>
            <a:r>
              <a:rPr lang="en-AU" i="1" dirty="0" smtClean="0"/>
              <a:t>Australian Charities and Not-for-profits Commission 2013 (Cth) </a:t>
            </a:r>
          </a:p>
          <a:p>
            <a:pPr lvl="1">
              <a:buFontTx/>
              <a:buChar char="-"/>
            </a:pPr>
            <a:r>
              <a:rPr lang="en-AU" dirty="0" smtClean="0"/>
              <a:t>ACNC Governance Standards</a:t>
            </a:r>
          </a:p>
          <a:p>
            <a:pPr>
              <a:buFontTx/>
              <a:buChar char="-"/>
            </a:pPr>
            <a:r>
              <a:rPr lang="en-AU" i="1" dirty="0" smtClean="0"/>
              <a:t>Australian </a:t>
            </a:r>
            <a:r>
              <a:rPr lang="en-AU" i="1" dirty="0"/>
              <a:t>Charities and Not-for-profits Commission Amendment (2018 Measures No. 2) Regulations 2018</a:t>
            </a:r>
            <a:r>
              <a:rPr lang="en-AU" dirty="0"/>
              <a:t> (Cth</a:t>
            </a:r>
            <a:r>
              <a:rPr lang="en-AU" dirty="0" smtClean="0"/>
              <a:t>) </a:t>
            </a:r>
          </a:p>
          <a:p>
            <a:pPr lvl="1">
              <a:buFontTx/>
              <a:buChar char="-"/>
            </a:pPr>
            <a:r>
              <a:rPr lang="en-AU" dirty="0" smtClean="0"/>
              <a:t>Introduced 21 November 2018</a:t>
            </a:r>
          </a:p>
          <a:p>
            <a:pPr lvl="1">
              <a:buFontTx/>
              <a:buChar char="-"/>
            </a:pPr>
            <a:r>
              <a:rPr lang="en-AU" dirty="0"/>
              <a:t>C</a:t>
            </a:r>
            <a:r>
              <a:rPr lang="en-AU" dirty="0" smtClean="0"/>
              <a:t>ommenced 23 July 2019</a:t>
            </a:r>
          </a:p>
        </p:txBody>
      </p:sp>
      <p:sp>
        <p:nvSpPr>
          <p:cNvPr id="4" name="Title 3"/>
          <p:cNvSpPr>
            <a:spLocks noGrp="1"/>
          </p:cNvSpPr>
          <p:nvPr>
            <p:ph type="title"/>
          </p:nvPr>
        </p:nvSpPr>
        <p:spPr/>
        <p:txBody>
          <a:bodyPr/>
          <a:lstStyle/>
          <a:p>
            <a:r>
              <a:rPr lang="en-AU" b="1" spc="300" dirty="0" smtClean="0"/>
              <a:t>Overview and ACNC Guidance</a:t>
            </a:r>
            <a:r>
              <a:rPr lang="en-AU" dirty="0" smtClean="0"/>
              <a:t> </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25015306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320112" y="1805833"/>
            <a:ext cx="11290040" cy="18287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CONCLUDING COMMENTS AND QUESTIONS</a:t>
            </a:r>
            <a:endParaRPr lang="en-AU" sz="4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5679843"/>
            <a:ext cx="3383101" cy="811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rotWithShape="1">
          <a:blip r:embed="rId3"/>
          <a:srcRect t="24020" b="19932"/>
          <a:stretch/>
        </p:blipFill>
        <p:spPr>
          <a:xfrm>
            <a:off x="4300536" y="5536279"/>
            <a:ext cx="2214563" cy="1275224"/>
          </a:xfrm>
          <a:prstGeom prst="rect">
            <a:avLst/>
          </a:prstGeom>
        </p:spPr>
      </p:pic>
      <p:pic>
        <p:nvPicPr>
          <p:cNvPr id="12" name="Picture 11"/>
          <p:cNvPicPr>
            <a:picLocks noChangeAspect="1"/>
          </p:cNvPicPr>
          <p:nvPr/>
        </p:nvPicPr>
        <p:blipFill>
          <a:blip r:embed="rId4"/>
          <a:stretch>
            <a:fillRect/>
          </a:stretch>
        </p:blipFill>
        <p:spPr>
          <a:xfrm>
            <a:off x="10248900" y="4878865"/>
            <a:ext cx="1924049" cy="1932638"/>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81887" y="5679843"/>
            <a:ext cx="1800225" cy="723900"/>
          </a:xfrm>
          <a:prstGeom prst="rect">
            <a:avLst/>
          </a:prstGeom>
        </p:spPr>
      </p:pic>
    </p:spTree>
    <p:extLst>
      <p:ext uri="{BB962C8B-B14F-4D97-AF65-F5344CB8AC3E}">
        <p14:creationId xmlns:p14="http://schemas.microsoft.com/office/powerpoint/2010/main" val="337475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a:bodyPr>
          <a:lstStyle/>
          <a:p>
            <a:pPr>
              <a:buFontTx/>
              <a:buChar char="-"/>
            </a:pPr>
            <a:r>
              <a:rPr lang="en-AU" dirty="0" smtClean="0"/>
              <a:t>Like the Governance Standards, the ECS are designed to be principled-based minimum standards and comprise:</a:t>
            </a:r>
          </a:p>
          <a:p>
            <a:pPr lvl="1">
              <a:buFontTx/>
              <a:buChar char="-"/>
            </a:pPr>
            <a:r>
              <a:rPr lang="en-AU" dirty="0" smtClean="0"/>
              <a:t>two standards on </a:t>
            </a:r>
            <a:r>
              <a:rPr lang="en-AU" b="1" dirty="0" smtClean="0"/>
              <a:t>public accountability </a:t>
            </a:r>
            <a:r>
              <a:rPr lang="en-AU" dirty="0" smtClean="0"/>
              <a:t>and </a:t>
            </a:r>
            <a:r>
              <a:rPr lang="en-AU" b="1" dirty="0" smtClean="0"/>
              <a:t>financial matters</a:t>
            </a:r>
            <a:r>
              <a:rPr lang="en-AU" dirty="0" smtClean="0"/>
              <a:t>, and</a:t>
            </a:r>
          </a:p>
          <a:p>
            <a:pPr lvl="1">
              <a:buFontTx/>
              <a:buChar char="-"/>
            </a:pPr>
            <a:r>
              <a:rPr lang="en-AU" dirty="0" smtClean="0"/>
              <a:t>two standards on </a:t>
            </a:r>
            <a:r>
              <a:rPr lang="en-AU" b="1" dirty="0" smtClean="0"/>
              <a:t>conduct outside Australia</a:t>
            </a:r>
          </a:p>
          <a:p>
            <a:pPr>
              <a:buFontTx/>
              <a:buChar char="-"/>
            </a:pPr>
            <a:r>
              <a:rPr lang="en-AU" b="1" dirty="0" smtClean="0"/>
              <a:t>ECS 1</a:t>
            </a:r>
            <a:r>
              <a:rPr lang="en-AU" dirty="0" smtClean="0"/>
              <a:t>: Activities and control of resources (including funds)</a:t>
            </a:r>
          </a:p>
          <a:p>
            <a:pPr>
              <a:buFontTx/>
              <a:buChar char="-"/>
            </a:pPr>
            <a:r>
              <a:rPr lang="en-AU" b="1" dirty="0" smtClean="0"/>
              <a:t>ECS 2</a:t>
            </a:r>
            <a:r>
              <a:rPr lang="en-AU" dirty="0" smtClean="0"/>
              <a:t>: Annual review of overseas activities and record-keeping</a:t>
            </a:r>
          </a:p>
          <a:p>
            <a:pPr>
              <a:buFontTx/>
              <a:buChar char="-"/>
            </a:pPr>
            <a:r>
              <a:rPr lang="en-AU" b="1" dirty="0" smtClean="0"/>
              <a:t>ECS 3</a:t>
            </a:r>
            <a:r>
              <a:rPr lang="en-AU" dirty="0" smtClean="0"/>
              <a:t>: Anti-fraud and anti-corruption</a:t>
            </a:r>
          </a:p>
          <a:p>
            <a:pPr>
              <a:buFontTx/>
              <a:buChar char="-"/>
            </a:pPr>
            <a:r>
              <a:rPr lang="en-AU" b="1" dirty="0" smtClean="0"/>
              <a:t>ECS 4</a:t>
            </a:r>
            <a:r>
              <a:rPr lang="en-AU" dirty="0" smtClean="0"/>
              <a:t>: Protection of vulnerable individuals</a:t>
            </a:r>
          </a:p>
          <a:p>
            <a:pPr>
              <a:buFontTx/>
              <a:buChar char="-"/>
            </a:pPr>
            <a:endParaRPr lang="en-AU" dirty="0" smtClean="0"/>
          </a:p>
        </p:txBody>
      </p:sp>
      <p:sp>
        <p:nvSpPr>
          <p:cNvPr id="4" name="Title 3"/>
          <p:cNvSpPr>
            <a:spLocks noGrp="1"/>
          </p:cNvSpPr>
          <p:nvPr>
            <p:ph type="title"/>
          </p:nvPr>
        </p:nvSpPr>
        <p:spPr/>
        <p:txBody>
          <a:bodyPr/>
          <a:lstStyle/>
          <a:p>
            <a:r>
              <a:rPr lang="en-AU" b="1" spc="300" dirty="0"/>
              <a:t>M</a:t>
            </a:r>
            <a:r>
              <a:rPr lang="en-AU" b="1" spc="300" dirty="0" smtClean="0"/>
              <a:t>inimum standards for external conduct of registered charities</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1992316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lnSpcReduction="10000"/>
          </a:bodyPr>
          <a:lstStyle/>
          <a:p>
            <a:pPr>
              <a:buFontTx/>
              <a:buChar char="-"/>
            </a:pPr>
            <a:r>
              <a:rPr lang="en-AU" dirty="0" smtClean="0"/>
              <a:t>The object of Division 50 of the ACNC Act is to give the public (including donors, members, and volunteers) confidence that:</a:t>
            </a:r>
          </a:p>
          <a:p>
            <a:pPr lvl="1">
              <a:buFontTx/>
              <a:buChar char="-"/>
            </a:pPr>
            <a:r>
              <a:rPr lang="en-AU" b="1" dirty="0" smtClean="0"/>
              <a:t>Funds sent outside Australia </a:t>
            </a:r>
            <a:r>
              <a:rPr lang="en-AU" dirty="0" smtClean="0"/>
              <a:t>are:</a:t>
            </a:r>
          </a:p>
          <a:p>
            <a:pPr lvl="2">
              <a:buFontTx/>
              <a:buChar char="-"/>
            </a:pPr>
            <a:r>
              <a:rPr lang="en-AU" dirty="0"/>
              <a:t>r</a:t>
            </a:r>
            <a:r>
              <a:rPr lang="en-AU" dirty="0" smtClean="0"/>
              <a:t>eaching legitimate beneficiaries</a:t>
            </a:r>
          </a:p>
          <a:p>
            <a:pPr lvl="2">
              <a:buFontTx/>
              <a:buChar char="-"/>
            </a:pPr>
            <a:r>
              <a:rPr lang="en-AU" dirty="0"/>
              <a:t>b</a:t>
            </a:r>
            <a:r>
              <a:rPr lang="en-AU" dirty="0" smtClean="0"/>
              <a:t>eing used for legitimate purposes, and </a:t>
            </a:r>
          </a:p>
          <a:p>
            <a:pPr lvl="2">
              <a:buFontTx/>
              <a:buChar char="-"/>
            </a:pPr>
            <a:r>
              <a:rPr lang="en-AU" dirty="0" smtClean="0"/>
              <a:t>not contributing to terrorist, or other criminal, activities, and</a:t>
            </a:r>
          </a:p>
          <a:p>
            <a:pPr lvl="1">
              <a:buFontTx/>
              <a:buChar char="-"/>
            </a:pPr>
            <a:r>
              <a:rPr lang="en-AU" b="1" dirty="0" smtClean="0"/>
              <a:t>Activities engaged outside Australia </a:t>
            </a:r>
            <a:r>
              <a:rPr lang="en-AU" dirty="0" smtClean="0"/>
              <a:t>are not contributing to terrorist, or other criminal, activities</a:t>
            </a:r>
          </a:p>
          <a:p>
            <a:pPr>
              <a:buFontTx/>
              <a:buChar char="-"/>
            </a:pPr>
            <a:r>
              <a:rPr lang="en-AU" dirty="0" smtClean="0"/>
              <a:t>Division 50 aims to achieve this object by establishing ECS that:</a:t>
            </a:r>
          </a:p>
          <a:p>
            <a:pPr lvl="1">
              <a:buFontTx/>
              <a:buChar char="-"/>
            </a:pPr>
            <a:r>
              <a:rPr lang="en-AU" dirty="0" smtClean="0"/>
              <a:t>must be complied with </a:t>
            </a:r>
            <a:r>
              <a:rPr lang="en-AU" b="1" dirty="0" smtClean="0"/>
              <a:t>to be registered</a:t>
            </a:r>
            <a:r>
              <a:rPr lang="en-AU" dirty="0" smtClean="0"/>
              <a:t>, </a:t>
            </a:r>
            <a:r>
              <a:rPr lang="en-AU" b="1" dirty="0" smtClean="0"/>
              <a:t>or to maintain registration</a:t>
            </a:r>
            <a:r>
              <a:rPr lang="en-AU" dirty="0" smtClean="0"/>
              <a:t>, under the ACNC Act, and</a:t>
            </a:r>
          </a:p>
          <a:p>
            <a:pPr lvl="1">
              <a:buFontTx/>
              <a:buChar char="-"/>
            </a:pPr>
            <a:r>
              <a:rPr lang="en-AU" dirty="0" smtClean="0"/>
              <a:t>regulate </a:t>
            </a:r>
            <a:r>
              <a:rPr lang="en-AU" b="1" dirty="0" smtClean="0"/>
              <a:t>funds</a:t>
            </a:r>
            <a:r>
              <a:rPr lang="en-AU" dirty="0" smtClean="0"/>
              <a:t> </a:t>
            </a:r>
            <a:r>
              <a:rPr lang="en-AU" b="1" dirty="0" smtClean="0"/>
              <a:t>sent</a:t>
            </a:r>
            <a:r>
              <a:rPr lang="en-AU" dirty="0" smtClean="0"/>
              <a:t>, </a:t>
            </a:r>
            <a:r>
              <a:rPr lang="en-AU" b="1" dirty="0" smtClean="0"/>
              <a:t>and</a:t>
            </a:r>
            <a:r>
              <a:rPr lang="en-AU" dirty="0" smtClean="0"/>
              <a:t> </a:t>
            </a:r>
            <a:r>
              <a:rPr lang="en-AU" b="1" dirty="0" smtClean="0"/>
              <a:t>activities engaged in</a:t>
            </a:r>
            <a:r>
              <a:rPr lang="en-AU" dirty="0" smtClean="0"/>
              <a:t>, outside Australia by registered charities</a:t>
            </a:r>
          </a:p>
        </p:txBody>
      </p:sp>
      <p:sp>
        <p:nvSpPr>
          <p:cNvPr id="4" name="Title 3"/>
          <p:cNvSpPr>
            <a:spLocks noGrp="1"/>
          </p:cNvSpPr>
          <p:nvPr>
            <p:ph type="title"/>
          </p:nvPr>
        </p:nvSpPr>
        <p:spPr/>
        <p:txBody>
          <a:bodyPr/>
          <a:lstStyle/>
          <a:p>
            <a:r>
              <a:rPr lang="en-AU" b="1" spc="300" dirty="0" smtClean="0"/>
              <a:t>Object of Division 50</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3519770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fontScale="92500" lnSpcReduction="10000"/>
          </a:bodyPr>
          <a:lstStyle/>
          <a:p>
            <a:pPr marL="0" indent="0">
              <a:buNone/>
            </a:pPr>
            <a:r>
              <a:rPr lang="en-AU" dirty="0" smtClean="0"/>
              <a:t>A registered entity must:</a:t>
            </a:r>
          </a:p>
          <a:p>
            <a:pPr>
              <a:buFontTx/>
              <a:buChar char="-"/>
            </a:pPr>
            <a:r>
              <a:rPr lang="en-AU" b="1" i="1" dirty="0"/>
              <a:t>t</a:t>
            </a:r>
            <a:r>
              <a:rPr lang="en-AU" b="1" i="1" dirty="0" smtClean="0"/>
              <a:t>ake reasonable steps</a:t>
            </a:r>
            <a:r>
              <a:rPr lang="en-AU" dirty="0" smtClean="0"/>
              <a:t> </a:t>
            </a:r>
            <a:r>
              <a:rPr lang="en-AU" dirty="0"/>
              <a:t>to ensure that its </a:t>
            </a:r>
            <a:r>
              <a:rPr lang="en-AU" b="1" dirty="0"/>
              <a:t>activities outside </a:t>
            </a:r>
            <a:r>
              <a:rPr lang="en-AU" dirty="0"/>
              <a:t>Australia are carried out in a way that is </a:t>
            </a:r>
            <a:r>
              <a:rPr lang="en-AU" b="1" dirty="0"/>
              <a:t>consistent with its purpose and character as </a:t>
            </a:r>
            <a:r>
              <a:rPr lang="en-AU" b="1" dirty="0" smtClean="0"/>
              <a:t>a not‑for‑profit entity</a:t>
            </a:r>
          </a:p>
          <a:p>
            <a:pPr>
              <a:buFontTx/>
              <a:buChar char="-"/>
            </a:pPr>
            <a:r>
              <a:rPr lang="en-AU" b="1" i="1" dirty="0"/>
              <a:t>maintain</a:t>
            </a:r>
            <a:r>
              <a:rPr lang="en-AU" dirty="0"/>
              <a:t> </a:t>
            </a:r>
            <a:r>
              <a:rPr lang="en-AU" b="1" i="1" dirty="0" smtClean="0"/>
              <a:t>reasonable</a:t>
            </a:r>
            <a:r>
              <a:rPr lang="en-AU" dirty="0" smtClean="0"/>
              <a:t> </a:t>
            </a:r>
            <a:r>
              <a:rPr lang="en-AU" b="1" i="1" dirty="0"/>
              <a:t>internal control procedures</a:t>
            </a:r>
            <a:r>
              <a:rPr lang="en-AU" dirty="0"/>
              <a:t> to ensure that </a:t>
            </a:r>
            <a:r>
              <a:rPr lang="en-AU" b="1" dirty="0"/>
              <a:t>resources (including funds) </a:t>
            </a:r>
            <a:r>
              <a:rPr lang="en-AU" dirty="0"/>
              <a:t>are used outside Australia in a way that is </a:t>
            </a:r>
            <a:r>
              <a:rPr lang="en-AU" b="1" dirty="0"/>
              <a:t>consistent with its purpose and character as </a:t>
            </a:r>
            <a:r>
              <a:rPr lang="en-AU" b="1" dirty="0" smtClean="0"/>
              <a:t>a not‑for‑profit entity</a:t>
            </a:r>
          </a:p>
          <a:p>
            <a:pPr>
              <a:buFontTx/>
              <a:buChar char="-"/>
            </a:pPr>
            <a:r>
              <a:rPr lang="en-AU" sz="2800" b="1" i="1" dirty="0" smtClean="0"/>
              <a:t>take reasonable steps</a:t>
            </a:r>
            <a:r>
              <a:rPr lang="en-AU" sz="2800" b="1" dirty="0" smtClean="0"/>
              <a:t> </a:t>
            </a:r>
            <a:r>
              <a:rPr lang="en-AU" sz="2800" dirty="0"/>
              <a:t>to ensure that the resources (including funds) given to </a:t>
            </a:r>
            <a:r>
              <a:rPr lang="en-AU" sz="2800" b="1" u="sng" dirty="0"/>
              <a:t>third parties</a:t>
            </a:r>
            <a:r>
              <a:rPr lang="en-AU" sz="2800" u="sng" dirty="0"/>
              <a:t> </a:t>
            </a:r>
            <a:r>
              <a:rPr lang="en-AU" sz="2800" b="1" u="sng" dirty="0"/>
              <a:t>outside Australia (or within Australia for use outside Australia)</a:t>
            </a:r>
            <a:r>
              <a:rPr lang="en-AU" sz="2800" b="1" dirty="0"/>
              <a:t> </a:t>
            </a:r>
            <a:r>
              <a:rPr lang="en-AU" sz="2800" dirty="0"/>
              <a:t>are </a:t>
            </a:r>
            <a:r>
              <a:rPr lang="en-AU" sz="2800" dirty="0" smtClean="0"/>
              <a:t>applied:</a:t>
            </a:r>
          </a:p>
          <a:p>
            <a:pPr lvl="1">
              <a:buFontTx/>
              <a:buChar char="-"/>
            </a:pPr>
            <a:r>
              <a:rPr lang="en-AU" dirty="0" smtClean="0"/>
              <a:t>in </a:t>
            </a:r>
            <a:r>
              <a:rPr lang="en-AU" dirty="0"/>
              <a:t>accordance with the entity’s purpose and character as a not‑for‑profit </a:t>
            </a:r>
            <a:r>
              <a:rPr lang="en-AU" dirty="0" smtClean="0"/>
              <a:t>entity, and</a:t>
            </a:r>
          </a:p>
          <a:p>
            <a:pPr lvl="1">
              <a:buFontTx/>
              <a:buChar char="-"/>
            </a:pPr>
            <a:r>
              <a:rPr lang="en-AU" dirty="0" smtClean="0"/>
              <a:t>with </a:t>
            </a:r>
            <a:r>
              <a:rPr lang="en-AU" dirty="0"/>
              <a:t>reasonable controls and risk management processes in </a:t>
            </a:r>
            <a:r>
              <a:rPr lang="en-AU" dirty="0" smtClean="0"/>
              <a:t>place</a:t>
            </a:r>
          </a:p>
          <a:p>
            <a:pPr>
              <a:buFontTx/>
              <a:buChar char="-"/>
            </a:pPr>
            <a:endParaRPr lang="en-AU" dirty="0" smtClean="0"/>
          </a:p>
        </p:txBody>
      </p:sp>
      <p:sp>
        <p:nvSpPr>
          <p:cNvPr id="4" name="Title 3"/>
          <p:cNvSpPr>
            <a:spLocks noGrp="1"/>
          </p:cNvSpPr>
          <p:nvPr>
            <p:ph type="title"/>
          </p:nvPr>
        </p:nvSpPr>
        <p:spPr/>
        <p:txBody>
          <a:bodyPr/>
          <a:lstStyle/>
          <a:p>
            <a:r>
              <a:rPr lang="en-AU" b="1" spc="300" dirty="0" smtClean="0"/>
              <a:t>ECS 1 – Activities and control of resources (including funds)</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477384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a:bodyPr>
          <a:lstStyle/>
          <a:p>
            <a:pPr marL="0" indent="0">
              <a:buNone/>
            </a:pPr>
            <a:r>
              <a:rPr lang="en-AU" b="1" dirty="0"/>
              <a:t>Third </a:t>
            </a:r>
            <a:r>
              <a:rPr lang="en-AU" b="1" dirty="0" smtClean="0"/>
              <a:t>Party</a:t>
            </a:r>
            <a:r>
              <a:rPr lang="en-AU" dirty="0"/>
              <a:t>, in relation to an ACNC-registered entity, means an entity (other than an ACNC-registered entity) that </a:t>
            </a:r>
            <a:r>
              <a:rPr lang="en-AU" b="1" dirty="0"/>
              <a:t>formally or informally collaborates</a:t>
            </a:r>
            <a:r>
              <a:rPr lang="en-AU" dirty="0"/>
              <a:t> with the registered entity for the purpose of advancing the registered entity’s purpose or purposes, and includes:</a:t>
            </a:r>
          </a:p>
          <a:p>
            <a:pPr marL="0" indent="0">
              <a:buNone/>
            </a:pPr>
            <a:r>
              <a:rPr lang="en-AU" dirty="0"/>
              <a:t>(a)  an entity with which the registered entity has </a:t>
            </a:r>
            <a:r>
              <a:rPr lang="en-AU" b="1" dirty="0"/>
              <a:t>some form of membership, association or </a:t>
            </a:r>
            <a:r>
              <a:rPr lang="en-AU" b="1" dirty="0" smtClean="0"/>
              <a:t>alliance</a:t>
            </a:r>
            <a:r>
              <a:rPr lang="en-AU" dirty="0" smtClean="0"/>
              <a:t>, </a:t>
            </a:r>
            <a:r>
              <a:rPr lang="en-AU" dirty="0"/>
              <a:t>and</a:t>
            </a:r>
          </a:p>
          <a:p>
            <a:pPr marL="0" indent="0">
              <a:buNone/>
            </a:pPr>
            <a:r>
              <a:rPr lang="en-AU" dirty="0"/>
              <a:t>(b)  an entity that has an </a:t>
            </a:r>
            <a:r>
              <a:rPr lang="en-AU" b="1" dirty="0"/>
              <a:t>arrangement</a:t>
            </a:r>
            <a:r>
              <a:rPr lang="en-AU" dirty="0"/>
              <a:t> with the ACNC-registered entity.</a:t>
            </a:r>
            <a:endParaRPr lang="en-AU" dirty="0" smtClean="0"/>
          </a:p>
        </p:txBody>
      </p:sp>
      <p:sp>
        <p:nvSpPr>
          <p:cNvPr id="4" name="Title 3"/>
          <p:cNvSpPr>
            <a:spLocks noGrp="1"/>
          </p:cNvSpPr>
          <p:nvPr>
            <p:ph type="title"/>
          </p:nvPr>
        </p:nvSpPr>
        <p:spPr/>
        <p:txBody>
          <a:bodyPr/>
          <a:lstStyle/>
          <a:p>
            <a:r>
              <a:rPr lang="en-AU" b="1" spc="300" dirty="0" smtClean="0"/>
              <a:t>Third Parties</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706539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0133"/>
            <a:ext cx="10680290" cy="4593686"/>
          </a:xfrm>
        </p:spPr>
        <p:txBody>
          <a:bodyPr>
            <a:normAutofit fontScale="92500" lnSpcReduction="20000"/>
          </a:bodyPr>
          <a:lstStyle/>
          <a:p>
            <a:pPr marL="0" indent="0">
              <a:buNone/>
            </a:pPr>
            <a:r>
              <a:rPr lang="en-AU" dirty="0" smtClean="0"/>
              <a:t>A registered entity must comply</a:t>
            </a:r>
            <a:r>
              <a:rPr lang="en-AU" dirty="0"/>
              <a:t>, in relation to its activities outside Australia, with Australian laws relating </a:t>
            </a:r>
            <a:r>
              <a:rPr lang="en-AU" dirty="0" smtClean="0"/>
              <a:t>to:</a:t>
            </a:r>
          </a:p>
          <a:p>
            <a:pPr>
              <a:buFontTx/>
              <a:buChar char="-"/>
            </a:pPr>
            <a:r>
              <a:rPr lang="en-AU" dirty="0" smtClean="0"/>
              <a:t>money laundering</a:t>
            </a:r>
          </a:p>
          <a:p>
            <a:pPr>
              <a:buFontTx/>
              <a:buChar char="-"/>
            </a:pPr>
            <a:r>
              <a:rPr lang="en-AU" dirty="0" smtClean="0"/>
              <a:t>the </a:t>
            </a:r>
            <a:r>
              <a:rPr lang="en-AU" dirty="0"/>
              <a:t>financing of </a:t>
            </a:r>
            <a:r>
              <a:rPr lang="en-AU" dirty="0" smtClean="0"/>
              <a:t>terrorism</a:t>
            </a:r>
          </a:p>
          <a:p>
            <a:pPr>
              <a:buFontTx/>
              <a:buChar char="-"/>
            </a:pPr>
            <a:r>
              <a:rPr lang="en-AU" dirty="0" smtClean="0"/>
              <a:t>sexual </a:t>
            </a:r>
            <a:r>
              <a:rPr lang="en-AU" dirty="0"/>
              <a:t>offences against </a:t>
            </a:r>
            <a:r>
              <a:rPr lang="en-AU" dirty="0" smtClean="0"/>
              <a:t>children</a:t>
            </a:r>
          </a:p>
          <a:p>
            <a:pPr>
              <a:buFontTx/>
              <a:buChar char="-"/>
            </a:pPr>
            <a:r>
              <a:rPr lang="en-AU" dirty="0" smtClean="0"/>
              <a:t>slavery </a:t>
            </a:r>
            <a:r>
              <a:rPr lang="en-AU" dirty="0"/>
              <a:t>and slavery‑like </a:t>
            </a:r>
            <a:r>
              <a:rPr lang="en-AU" dirty="0" smtClean="0"/>
              <a:t>conditions</a:t>
            </a:r>
          </a:p>
          <a:p>
            <a:pPr>
              <a:buFontTx/>
              <a:buChar char="-"/>
            </a:pPr>
            <a:r>
              <a:rPr lang="en-AU" dirty="0" smtClean="0"/>
              <a:t>trafficking </a:t>
            </a:r>
            <a:r>
              <a:rPr lang="en-AU" dirty="0"/>
              <a:t>in individuals and debt </a:t>
            </a:r>
            <a:r>
              <a:rPr lang="en-AU" dirty="0" smtClean="0"/>
              <a:t>bondage</a:t>
            </a:r>
          </a:p>
          <a:p>
            <a:pPr>
              <a:buFontTx/>
              <a:buChar char="-"/>
            </a:pPr>
            <a:r>
              <a:rPr lang="en-AU" dirty="0" smtClean="0"/>
              <a:t>people smuggling</a:t>
            </a:r>
          </a:p>
          <a:p>
            <a:pPr>
              <a:buFontTx/>
              <a:buChar char="-"/>
            </a:pPr>
            <a:r>
              <a:rPr lang="en-AU" dirty="0" smtClean="0"/>
              <a:t>international sanctions</a:t>
            </a:r>
          </a:p>
          <a:p>
            <a:pPr>
              <a:buFontTx/>
              <a:buChar char="-"/>
            </a:pPr>
            <a:r>
              <a:rPr lang="en-AU" dirty="0" smtClean="0"/>
              <a:t>taxation, and</a:t>
            </a:r>
          </a:p>
          <a:p>
            <a:pPr>
              <a:buFontTx/>
              <a:buChar char="-"/>
            </a:pPr>
            <a:r>
              <a:rPr lang="en-AU" dirty="0" smtClean="0"/>
              <a:t>bribery</a:t>
            </a:r>
            <a:r>
              <a:rPr lang="en-AU" dirty="0"/>
              <a:t>.</a:t>
            </a:r>
          </a:p>
          <a:p>
            <a:pPr>
              <a:buFontTx/>
              <a:buChar char="-"/>
            </a:pPr>
            <a:endParaRPr lang="en-AU" dirty="0" smtClean="0"/>
          </a:p>
        </p:txBody>
      </p:sp>
      <p:sp>
        <p:nvSpPr>
          <p:cNvPr id="4" name="Title 3"/>
          <p:cNvSpPr>
            <a:spLocks noGrp="1"/>
          </p:cNvSpPr>
          <p:nvPr>
            <p:ph type="title"/>
          </p:nvPr>
        </p:nvSpPr>
        <p:spPr/>
        <p:txBody>
          <a:bodyPr/>
          <a:lstStyle/>
          <a:p>
            <a:r>
              <a:rPr lang="en-AU" b="1" spc="300" dirty="0" smtClean="0"/>
              <a:t>ECS 1 – Activities and control of resources (including funds)</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
        <p:nvSpPr>
          <p:cNvPr id="6" name="TextBox 5"/>
          <p:cNvSpPr txBox="1"/>
          <p:nvPr/>
        </p:nvSpPr>
        <p:spPr>
          <a:xfrm>
            <a:off x="7221433" y="5056739"/>
            <a:ext cx="4132367" cy="923330"/>
          </a:xfrm>
          <a:prstGeom prst="rect">
            <a:avLst/>
          </a:prstGeom>
          <a:solidFill>
            <a:schemeClr val="bg1">
              <a:lumMod val="85000"/>
            </a:schemeClr>
          </a:solidFill>
        </p:spPr>
        <p:txBody>
          <a:bodyPr wrap="square" rtlCol="0">
            <a:spAutoFit/>
          </a:bodyPr>
          <a:lstStyle/>
          <a:p>
            <a:r>
              <a:rPr lang="en-AU" b="1" dirty="0" smtClean="0"/>
              <a:t>Note: </a:t>
            </a:r>
            <a:r>
              <a:rPr lang="en-AU" dirty="0" smtClean="0"/>
              <a:t>Reasonable internal control procedures must be maintained by the registered entity to ensure compliance</a:t>
            </a:r>
            <a:endParaRPr lang="en-AU" dirty="0"/>
          </a:p>
        </p:txBody>
      </p:sp>
    </p:spTree>
    <p:extLst>
      <p:ext uri="{BB962C8B-B14F-4D97-AF65-F5344CB8AC3E}">
        <p14:creationId xmlns:p14="http://schemas.microsoft.com/office/powerpoint/2010/main" val="3168364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055" y="1574713"/>
            <a:ext cx="10680290" cy="4593686"/>
          </a:xfrm>
        </p:spPr>
        <p:txBody>
          <a:bodyPr>
            <a:normAutofit fontScale="92500" lnSpcReduction="20000"/>
          </a:bodyPr>
          <a:lstStyle/>
          <a:p>
            <a:pPr marL="0" indent="0">
              <a:buNone/>
            </a:pPr>
            <a:r>
              <a:rPr lang="en-AU" sz="2700" dirty="0" smtClean="0"/>
              <a:t>Published guidance includes (for example):</a:t>
            </a:r>
          </a:p>
          <a:p>
            <a:pPr>
              <a:buFontTx/>
              <a:buChar char="-"/>
            </a:pPr>
            <a:r>
              <a:rPr lang="en-AU" sz="2700" dirty="0" smtClean="0"/>
              <a:t>Ensure </a:t>
            </a:r>
            <a:r>
              <a:rPr lang="en-AU" sz="2700" dirty="0"/>
              <a:t>all overseas activities and funding requests are properly </a:t>
            </a:r>
            <a:r>
              <a:rPr lang="en-AU" sz="2700" dirty="0" smtClean="0"/>
              <a:t>approved </a:t>
            </a:r>
          </a:p>
          <a:p>
            <a:pPr>
              <a:buFontTx/>
              <a:buChar char="-"/>
            </a:pPr>
            <a:r>
              <a:rPr lang="en-AU" sz="2700" dirty="0" smtClean="0"/>
              <a:t>Have </a:t>
            </a:r>
            <a:r>
              <a:rPr lang="en-AU" sz="2700" dirty="0"/>
              <a:t>clear policies outlining the approval process and keep records of </a:t>
            </a:r>
            <a:r>
              <a:rPr lang="en-AU" sz="2700" dirty="0" smtClean="0"/>
              <a:t>decisions</a:t>
            </a:r>
          </a:p>
          <a:p>
            <a:pPr>
              <a:buFontTx/>
              <a:buChar char="-"/>
            </a:pPr>
            <a:r>
              <a:rPr lang="en-AU" sz="2700" dirty="0" smtClean="0"/>
              <a:t>Ensure funds </a:t>
            </a:r>
            <a:r>
              <a:rPr lang="en-AU" sz="2700" dirty="0"/>
              <a:t>and projects are approved by more than </a:t>
            </a:r>
            <a:r>
              <a:rPr lang="en-AU" sz="2700" dirty="0" smtClean="0"/>
              <a:t>one person</a:t>
            </a:r>
          </a:p>
          <a:p>
            <a:pPr>
              <a:buFontTx/>
              <a:buChar char="-"/>
            </a:pPr>
            <a:r>
              <a:rPr lang="en-AU" sz="2700" dirty="0" smtClean="0"/>
              <a:t>Use </a:t>
            </a:r>
            <a:r>
              <a:rPr lang="en-AU" sz="2700" dirty="0"/>
              <a:t>secure, monitored services when transferring </a:t>
            </a:r>
            <a:r>
              <a:rPr lang="en-AU" sz="2700" dirty="0" smtClean="0"/>
              <a:t>funds, e.g. formal </a:t>
            </a:r>
            <a:r>
              <a:rPr lang="en-AU" sz="2700" dirty="0"/>
              <a:t>banking systems – and ask recipients to confirm receipt of the </a:t>
            </a:r>
            <a:r>
              <a:rPr lang="en-AU" sz="2700" dirty="0" smtClean="0"/>
              <a:t>funds</a:t>
            </a:r>
          </a:p>
          <a:p>
            <a:pPr>
              <a:buFontTx/>
              <a:buChar char="-"/>
            </a:pPr>
            <a:r>
              <a:rPr lang="en-AU" sz="2700" dirty="0" smtClean="0"/>
              <a:t>Check </a:t>
            </a:r>
            <a:r>
              <a:rPr lang="en-AU" sz="2700" dirty="0"/>
              <a:t>the reputation and experience of third </a:t>
            </a:r>
            <a:r>
              <a:rPr lang="en-AU" sz="2700" dirty="0" smtClean="0"/>
              <a:t>parties to determine suitability </a:t>
            </a:r>
            <a:r>
              <a:rPr lang="en-AU" sz="2700" dirty="0"/>
              <a:t>and </a:t>
            </a:r>
            <a:r>
              <a:rPr lang="en-AU" sz="2700" dirty="0" smtClean="0"/>
              <a:t>alignment with values</a:t>
            </a:r>
          </a:p>
          <a:p>
            <a:pPr>
              <a:buFontTx/>
              <a:buChar char="-"/>
            </a:pPr>
            <a:r>
              <a:rPr lang="en-AU" sz="2700" dirty="0" smtClean="0"/>
              <a:t>Ensure </a:t>
            </a:r>
            <a:r>
              <a:rPr lang="en-AU" sz="2700" dirty="0"/>
              <a:t>third parties have appropriate management policies and </a:t>
            </a:r>
            <a:r>
              <a:rPr lang="en-AU" sz="2700" dirty="0" smtClean="0"/>
              <a:t>procedures</a:t>
            </a:r>
          </a:p>
          <a:p>
            <a:pPr>
              <a:buFontTx/>
              <a:buChar char="-"/>
            </a:pPr>
            <a:r>
              <a:rPr lang="en-AU" sz="2700" dirty="0"/>
              <a:t>W</a:t>
            </a:r>
            <a:r>
              <a:rPr lang="en-AU" sz="2700" dirty="0" smtClean="0"/>
              <a:t>ritten </a:t>
            </a:r>
            <a:r>
              <a:rPr lang="en-AU" sz="2700" dirty="0"/>
              <a:t>agreements with third </a:t>
            </a:r>
            <a:r>
              <a:rPr lang="en-AU" sz="2700" dirty="0" smtClean="0"/>
              <a:t>parties on functions and responsibilities</a:t>
            </a:r>
          </a:p>
          <a:p>
            <a:pPr>
              <a:buFontTx/>
              <a:buChar char="-"/>
            </a:pPr>
            <a:r>
              <a:rPr lang="en-AU" sz="2700" dirty="0"/>
              <a:t>T</a:t>
            </a:r>
            <a:r>
              <a:rPr lang="en-AU" sz="2700" dirty="0" smtClean="0"/>
              <a:t>horough </a:t>
            </a:r>
            <a:r>
              <a:rPr lang="en-AU" sz="2700" dirty="0"/>
              <a:t>recruitment procedures for staff and </a:t>
            </a:r>
            <a:r>
              <a:rPr lang="en-AU" sz="2700" dirty="0" smtClean="0"/>
              <a:t>volunteers, including appropriate </a:t>
            </a:r>
            <a:r>
              <a:rPr lang="en-AU" sz="2700" dirty="0"/>
              <a:t>background </a:t>
            </a:r>
            <a:r>
              <a:rPr lang="en-AU" sz="2700" dirty="0" smtClean="0"/>
              <a:t>checks</a:t>
            </a:r>
            <a:endParaRPr lang="en-AU" sz="2700" dirty="0"/>
          </a:p>
        </p:txBody>
      </p:sp>
      <p:sp>
        <p:nvSpPr>
          <p:cNvPr id="4" name="Title 3"/>
          <p:cNvSpPr>
            <a:spLocks noGrp="1"/>
          </p:cNvSpPr>
          <p:nvPr>
            <p:ph type="title"/>
          </p:nvPr>
        </p:nvSpPr>
        <p:spPr/>
        <p:txBody>
          <a:bodyPr/>
          <a:lstStyle/>
          <a:p>
            <a:r>
              <a:rPr lang="en-AU" b="1" spc="300" dirty="0" smtClean="0"/>
              <a:t>ECS 1 – ACNC Guidance</a:t>
            </a:r>
            <a:endParaRPr lang="en-AU" dirty="0"/>
          </a:p>
        </p:txBody>
      </p:sp>
      <p:pic>
        <p:nvPicPr>
          <p:cNvPr id="5" name="Picture 4"/>
          <p:cNvPicPr>
            <a:picLocks noChangeAspect="1"/>
          </p:cNvPicPr>
          <p:nvPr/>
        </p:nvPicPr>
        <p:blipFill rotWithShape="1">
          <a:blip r:embed="rId2"/>
          <a:srcRect t="24020" b="19932"/>
          <a:stretch/>
        </p:blipFill>
        <p:spPr>
          <a:xfrm>
            <a:off x="9620929" y="175524"/>
            <a:ext cx="2214563" cy="1275224"/>
          </a:xfrm>
          <a:prstGeom prst="rect">
            <a:avLst/>
          </a:prstGeom>
        </p:spPr>
      </p:pic>
    </p:spTree>
    <p:extLst>
      <p:ext uri="{BB962C8B-B14F-4D97-AF65-F5344CB8AC3E}">
        <p14:creationId xmlns:p14="http://schemas.microsoft.com/office/powerpoint/2010/main" val="1306721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940</TotalTime>
  <Words>2422</Words>
  <Application>Microsoft Office PowerPoint</Application>
  <PresentationFormat>Widescreen</PresentationFormat>
  <Paragraphs>293</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ＭＳ Ｐゴシック</vt:lpstr>
      <vt:lpstr>宋体</vt:lpstr>
      <vt:lpstr>Arial</vt:lpstr>
      <vt:lpstr>Arial Unicode MS</vt:lpstr>
      <vt:lpstr>Calibri</vt:lpstr>
      <vt:lpstr>Calibri Light</vt:lpstr>
      <vt:lpstr>Centaur</vt:lpstr>
      <vt:lpstr>Oxfam Global Headline</vt:lpstr>
      <vt:lpstr>Office Theme</vt:lpstr>
      <vt:lpstr>EXTERNAL CONDUCT STANDARDS</vt:lpstr>
      <vt:lpstr>Overview and ACNC Guidance of External Conduct Standards</vt:lpstr>
      <vt:lpstr>Overview and ACNC Guidance </vt:lpstr>
      <vt:lpstr>Minimum standards for external conduct of registered charities</vt:lpstr>
      <vt:lpstr>Object of Division 50</vt:lpstr>
      <vt:lpstr>ECS 1 – Activities and control of resources (including funds)</vt:lpstr>
      <vt:lpstr>Third Parties</vt:lpstr>
      <vt:lpstr>ECS 1 – Activities and control of resources (including funds)</vt:lpstr>
      <vt:lpstr>ECS 1 – ACNC Guidance</vt:lpstr>
      <vt:lpstr>ECS 2 – Annual review of overseas activities and record-keeping</vt:lpstr>
      <vt:lpstr>ECS 2 – ACNC Guidance</vt:lpstr>
      <vt:lpstr>ECS 3 – Anti-fraud and  anti-corruption</vt:lpstr>
      <vt:lpstr>ECS 3 – ACNC Guidance</vt:lpstr>
      <vt:lpstr>ECS 4 – Protection of vulnerable individuals</vt:lpstr>
      <vt:lpstr>ECS 4 – ACNC Guidance</vt:lpstr>
      <vt:lpstr>Contact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Framework and implementation</vt:lpstr>
      <vt:lpstr>PowerPoint Presentation</vt:lpstr>
      <vt:lpstr>PowerPoint Presentation</vt:lpstr>
    </vt:vector>
  </TitlesOfParts>
  <Company>Oxfam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 CONDUCT STANDARDS</dc:title>
  <dc:creator>Emily Clapp</dc:creator>
  <cp:lastModifiedBy>McCullough Robertson Lawyers</cp:lastModifiedBy>
  <cp:revision>48</cp:revision>
  <dcterms:created xsi:type="dcterms:W3CDTF">2019-07-31T03:41:17Z</dcterms:created>
  <dcterms:modified xsi:type="dcterms:W3CDTF">2019-07-31T23:03:30Z</dcterms:modified>
</cp:coreProperties>
</file>